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35"/>
  </p:notesMasterIdLst>
  <p:sldIdLst>
    <p:sldId id="256" r:id="rId2"/>
    <p:sldId id="258" r:id="rId3"/>
    <p:sldId id="259" r:id="rId4"/>
    <p:sldId id="292" r:id="rId5"/>
    <p:sldId id="293" r:id="rId6"/>
    <p:sldId id="295" r:id="rId7"/>
    <p:sldId id="262" r:id="rId8"/>
    <p:sldId id="296" r:id="rId9"/>
    <p:sldId id="279" r:id="rId10"/>
    <p:sldId id="297" r:id="rId11"/>
    <p:sldId id="298" r:id="rId12"/>
    <p:sldId id="299" r:id="rId13"/>
    <p:sldId id="300" r:id="rId14"/>
    <p:sldId id="301" r:id="rId15"/>
    <p:sldId id="302" r:id="rId16"/>
    <p:sldId id="303" r:id="rId17"/>
    <p:sldId id="304" r:id="rId18"/>
    <p:sldId id="305" r:id="rId19"/>
    <p:sldId id="306" r:id="rId20"/>
    <p:sldId id="307" r:id="rId21"/>
    <p:sldId id="308" r:id="rId22"/>
    <p:sldId id="309" r:id="rId23"/>
    <p:sldId id="310" r:id="rId24"/>
    <p:sldId id="311" r:id="rId25"/>
    <p:sldId id="312" r:id="rId26"/>
    <p:sldId id="313" r:id="rId27"/>
    <p:sldId id="319" r:id="rId28"/>
    <p:sldId id="320" r:id="rId29"/>
    <p:sldId id="321" r:id="rId30"/>
    <p:sldId id="314" r:id="rId31"/>
    <p:sldId id="315" r:id="rId32"/>
    <p:sldId id="316" r:id="rId33"/>
    <p:sldId id="318" r:id="rId34"/>
  </p:sldIdLst>
  <p:sldSz cx="9144000" cy="5143500" type="screen16x9"/>
  <p:notesSz cx="6858000" cy="9144000"/>
  <p:embeddedFontLst>
    <p:embeddedFont>
      <p:font typeface="Cambria Math" panose="02040503050406030204" pitchFamily="18" charset="0"/>
      <p:regular r:id="rId36"/>
    </p:embeddedFont>
    <p:embeddedFont>
      <p:font typeface="Consolas" panose="020B0609020204030204" pitchFamily="49" charset="0"/>
      <p:regular r:id="rId37"/>
      <p:bold r:id="rId38"/>
      <p:italic r:id="rId39"/>
      <p:boldItalic r:id="rId40"/>
    </p:embeddedFont>
    <p:embeddedFont>
      <p:font typeface="Fira Sans Extra Condensed Medium" panose="020B0604020202020204" charset="0"/>
      <p:regular r:id="rId41"/>
      <p:bold r:id="rId42"/>
      <p:italic r:id="rId43"/>
      <p:boldItalic r:id="rId44"/>
    </p:embeddedFont>
    <p:embeddedFont>
      <p:font typeface="Montserrat" panose="00000500000000000000"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8E8665-679B-4D13-821E-11D7494C71A8}">
  <a:tblStyle styleId="{C98E8665-679B-4D13-821E-11D7494C71A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1" autoAdjust="0"/>
    <p:restoredTop sz="94660"/>
  </p:normalViewPr>
  <p:slideViewPr>
    <p:cSldViewPr snapToGrid="0">
      <p:cViewPr>
        <p:scale>
          <a:sx n="75" d="100"/>
          <a:sy n="75" d="100"/>
        </p:scale>
        <p:origin x="1290" y="3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a9469d1f40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a9469d1f4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8535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a9469d1f40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a9469d1f4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8124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a9469d1f40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a9469d1f4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82777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a9469d1f40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a9469d1f4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7475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a9469d1f40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a9469d1f4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46268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a9469d1f40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a9469d1f4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1772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a9469d1f40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a9469d1f4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89838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a9469d1f40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a9469d1f4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62728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a9469d1f40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a9469d1f4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87693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a9469d1f40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a9469d1f4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1266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a9469d1f4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a9469d1f4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a9469d1f40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a9469d1f4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13294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a9469d1f40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a9469d1f4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96512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a9469d1f40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a9469d1f4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06434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a9469d1f40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a9469d1f4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34410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a9469d1f40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a9469d1f4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97810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a9469d1f40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a9469d1f4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03015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a9469d1f40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a9469d1f4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45748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a9469d1f40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a9469d1f4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7645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a9469d1f40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a9469d1f4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85489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a9469d1f40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a9469d1f4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7214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a9469d1f40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a9469d1f4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a9fa940987_3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a9fa940987_3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11398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a9469d1f40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a9469d1f4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28054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a9fa940987_3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a9fa940987_3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36609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a9fa940987_3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a9fa940987_3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2337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a9469d1f40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a9469d1f4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0652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a9469d1f40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a9469d1f4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4838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7917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9845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a9fa940987_3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a9fa940987_3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643858" y="1172225"/>
            <a:ext cx="6770700" cy="20526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53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643852" y="3261775"/>
            <a:ext cx="6770700" cy="5571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sz="1600">
                <a:solidFill>
                  <a:schemeClr val="accent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0"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1156525" y="1340400"/>
            <a:ext cx="42321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solidFill>
                  <a:schemeClr val="accen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1156525" y="2096100"/>
            <a:ext cx="4232100" cy="20118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400">
                <a:solidFill>
                  <a:schemeClr val="accent2"/>
                </a:solidFill>
              </a:defRPr>
            </a:lvl1pPr>
            <a:lvl2pPr marL="914400" lvl="1" indent="-304800">
              <a:spcBef>
                <a:spcPts val="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p:nvPr/>
        </p:nvSpPr>
        <p:spPr>
          <a:xfrm>
            <a:off x="6732125"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7"/>
          <p:cNvSpPr/>
          <p:nvPr/>
        </p:nvSpPr>
        <p:spPr>
          <a:xfrm>
            <a:off x="7951325" y="257175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713375" y="2227050"/>
            <a:ext cx="44625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700">
                <a:solidFill>
                  <a:schemeClr val="accent1"/>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44" name="Google Shape;44;p9"/>
          <p:cNvSpPr txBox="1">
            <a:spLocks noGrp="1"/>
          </p:cNvSpPr>
          <p:nvPr>
            <p:ph type="subTitle" idx="1"/>
          </p:nvPr>
        </p:nvSpPr>
        <p:spPr>
          <a:xfrm>
            <a:off x="713225" y="3045375"/>
            <a:ext cx="4462500" cy="67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5" name="Google Shape;45;p9"/>
          <p:cNvSpPr txBox="1">
            <a:spLocks noGrp="1"/>
          </p:cNvSpPr>
          <p:nvPr>
            <p:ph type="title" idx="2" hasCustomPrompt="1"/>
          </p:nvPr>
        </p:nvSpPr>
        <p:spPr>
          <a:xfrm>
            <a:off x="713300" y="1262325"/>
            <a:ext cx="4462500" cy="1141800"/>
          </a:xfrm>
          <a:prstGeom prst="rect">
            <a:avLst/>
          </a:prstGeom>
        </p:spPr>
        <p:txBody>
          <a:bodyPr spcFirstLastPara="1" wrap="square" lIns="91425" tIns="91425" rIns="91425" bIns="91425" anchor="b" anchorCtr="0">
            <a:noAutofit/>
          </a:bodyPr>
          <a:lstStyle>
            <a:lvl1pPr lvl="0" rtl="0">
              <a:spcBef>
                <a:spcPts val="0"/>
              </a:spcBef>
              <a:spcAft>
                <a:spcPts val="0"/>
              </a:spcAft>
              <a:buSzPts val="7200"/>
              <a:buNone/>
              <a:defRPr sz="7200">
                <a:solidFill>
                  <a:schemeClr val="dk2"/>
                </a:solidFill>
              </a:defRPr>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46" name="Google Shape;46;p9"/>
          <p:cNvSpPr/>
          <p:nvPr/>
        </p:nvSpPr>
        <p:spPr>
          <a:xfrm>
            <a:off x="5270400" y="979500"/>
            <a:ext cx="1216200" cy="159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a:off x="6486600" y="2571900"/>
            <a:ext cx="12162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a:spcBef>
                <a:spcPts val="0"/>
              </a:spcBef>
              <a:spcAft>
                <a:spcPts val="0"/>
              </a:spcAft>
              <a:buSzPts val="2800"/>
              <a:buFont typeface="Montserrat"/>
              <a:buNone/>
              <a:defRPr>
                <a:latin typeface="Montserrat"/>
                <a:ea typeface="Montserrat"/>
                <a:cs typeface="Montserrat"/>
                <a:sym typeface="Montserrat"/>
              </a:defRPr>
            </a:lvl2pPr>
            <a:lvl3pPr lvl="2">
              <a:spcBef>
                <a:spcPts val="0"/>
              </a:spcBef>
              <a:spcAft>
                <a:spcPts val="0"/>
              </a:spcAft>
              <a:buSzPts val="2800"/>
              <a:buFont typeface="Montserrat"/>
              <a:buNone/>
              <a:defRPr>
                <a:latin typeface="Montserrat"/>
                <a:ea typeface="Montserrat"/>
                <a:cs typeface="Montserrat"/>
                <a:sym typeface="Montserrat"/>
              </a:defRPr>
            </a:lvl3pPr>
            <a:lvl4pPr lvl="3">
              <a:spcBef>
                <a:spcPts val="0"/>
              </a:spcBef>
              <a:spcAft>
                <a:spcPts val="0"/>
              </a:spcAft>
              <a:buSzPts val="2800"/>
              <a:buFont typeface="Montserrat"/>
              <a:buNone/>
              <a:defRPr>
                <a:latin typeface="Montserrat"/>
                <a:ea typeface="Montserrat"/>
                <a:cs typeface="Montserrat"/>
                <a:sym typeface="Montserrat"/>
              </a:defRPr>
            </a:lvl4pPr>
            <a:lvl5pPr lvl="4">
              <a:spcBef>
                <a:spcPts val="0"/>
              </a:spcBef>
              <a:spcAft>
                <a:spcPts val="0"/>
              </a:spcAft>
              <a:buSzPts val="2800"/>
              <a:buFont typeface="Montserrat"/>
              <a:buNone/>
              <a:defRPr>
                <a:latin typeface="Montserrat"/>
                <a:ea typeface="Montserrat"/>
                <a:cs typeface="Montserrat"/>
                <a:sym typeface="Montserrat"/>
              </a:defRPr>
            </a:lvl5pPr>
            <a:lvl6pPr lvl="5">
              <a:spcBef>
                <a:spcPts val="0"/>
              </a:spcBef>
              <a:spcAft>
                <a:spcPts val="0"/>
              </a:spcAft>
              <a:buSzPts val="2800"/>
              <a:buFont typeface="Montserrat"/>
              <a:buNone/>
              <a:defRPr>
                <a:latin typeface="Montserrat"/>
                <a:ea typeface="Montserrat"/>
                <a:cs typeface="Montserrat"/>
                <a:sym typeface="Montserrat"/>
              </a:defRPr>
            </a:lvl6pPr>
            <a:lvl7pPr lvl="6">
              <a:spcBef>
                <a:spcPts val="0"/>
              </a:spcBef>
              <a:spcAft>
                <a:spcPts val="0"/>
              </a:spcAft>
              <a:buSzPts val="2800"/>
              <a:buFont typeface="Montserrat"/>
              <a:buNone/>
              <a:defRPr>
                <a:latin typeface="Montserrat"/>
                <a:ea typeface="Montserrat"/>
                <a:cs typeface="Montserrat"/>
                <a:sym typeface="Montserrat"/>
              </a:defRPr>
            </a:lvl7pPr>
            <a:lvl8pPr lvl="7">
              <a:spcBef>
                <a:spcPts val="0"/>
              </a:spcBef>
              <a:spcAft>
                <a:spcPts val="0"/>
              </a:spcAft>
              <a:buSzPts val="2800"/>
              <a:buFont typeface="Montserrat"/>
              <a:buNone/>
              <a:defRPr>
                <a:latin typeface="Montserrat"/>
                <a:ea typeface="Montserrat"/>
                <a:cs typeface="Montserrat"/>
                <a:sym typeface="Montserrat"/>
              </a:defRPr>
            </a:lvl8pPr>
            <a:lvl9pPr lvl="8">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63" name="Google Shape;63;p14"/>
          <p:cNvSpPr txBox="1">
            <a:spLocks noGrp="1"/>
          </p:cNvSpPr>
          <p:nvPr>
            <p:ph type="ctrTitle" idx="2"/>
          </p:nvPr>
        </p:nvSpPr>
        <p:spPr>
          <a:xfrm>
            <a:off x="2310350" y="1446813"/>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a:endParaRPr/>
          </a:p>
        </p:txBody>
      </p:sp>
      <p:sp>
        <p:nvSpPr>
          <p:cNvPr id="64" name="Google Shape;64;p14"/>
          <p:cNvSpPr txBox="1">
            <a:spLocks noGrp="1"/>
          </p:cNvSpPr>
          <p:nvPr>
            <p:ph type="title" idx="3" hasCustomPrompt="1"/>
          </p:nvPr>
        </p:nvSpPr>
        <p:spPr>
          <a:xfrm>
            <a:off x="717800" y="1521025"/>
            <a:ext cx="14934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dk2"/>
              </a:buClr>
              <a:buSzPts val="8000"/>
              <a:buNone/>
              <a:defRPr sz="7000">
                <a:solidFill>
                  <a:schemeClr val="dk2"/>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2310350" y="1858875"/>
            <a:ext cx="2150400" cy="76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66" name="Google Shape;66;p14"/>
          <p:cNvSpPr txBox="1">
            <a:spLocks noGrp="1"/>
          </p:cNvSpPr>
          <p:nvPr>
            <p:ph type="ctrTitle" idx="4"/>
          </p:nvPr>
        </p:nvSpPr>
        <p:spPr>
          <a:xfrm>
            <a:off x="6233050" y="1446813"/>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a:endParaRPr/>
          </a:p>
        </p:txBody>
      </p:sp>
      <p:sp>
        <p:nvSpPr>
          <p:cNvPr id="67" name="Google Shape;67;p14"/>
          <p:cNvSpPr txBox="1">
            <a:spLocks noGrp="1"/>
          </p:cNvSpPr>
          <p:nvPr>
            <p:ph type="title" idx="5" hasCustomPrompt="1"/>
          </p:nvPr>
        </p:nvSpPr>
        <p:spPr>
          <a:xfrm>
            <a:off x="4686400" y="1521025"/>
            <a:ext cx="14934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dk2"/>
              </a:buClr>
              <a:buSzPts val="8000"/>
              <a:buNone/>
              <a:defRPr sz="7000">
                <a:solidFill>
                  <a:schemeClr val="dk2"/>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68" name="Google Shape;68;p14"/>
          <p:cNvSpPr txBox="1">
            <a:spLocks noGrp="1"/>
          </p:cNvSpPr>
          <p:nvPr>
            <p:ph type="subTitle" idx="6"/>
          </p:nvPr>
        </p:nvSpPr>
        <p:spPr>
          <a:xfrm>
            <a:off x="6275800" y="1858878"/>
            <a:ext cx="2150400" cy="76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69" name="Google Shape;69;p14"/>
          <p:cNvSpPr txBox="1">
            <a:spLocks noGrp="1"/>
          </p:cNvSpPr>
          <p:nvPr>
            <p:ph type="ctrTitle" idx="7"/>
          </p:nvPr>
        </p:nvSpPr>
        <p:spPr>
          <a:xfrm>
            <a:off x="2310350" y="2868777"/>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a:endParaRPr/>
          </a:p>
        </p:txBody>
      </p:sp>
      <p:sp>
        <p:nvSpPr>
          <p:cNvPr id="70" name="Google Shape;70;p14"/>
          <p:cNvSpPr txBox="1">
            <a:spLocks noGrp="1"/>
          </p:cNvSpPr>
          <p:nvPr>
            <p:ph type="title" idx="8" hasCustomPrompt="1"/>
          </p:nvPr>
        </p:nvSpPr>
        <p:spPr>
          <a:xfrm>
            <a:off x="717800" y="2960450"/>
            <a:ext cx="14934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dk2"/>
              </a:buClr>
              <a:buSzPts val="8000"/>
              <a:buNone/>
              <a:defRPr sz="7000">
                <a:solidFill>
                  <a:schemeClr val="dk2"/>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71" name="Google Shape;71;p14"/>
          <p:cNvSpPr txBox="1">
            <a:spLocks noGrp="1"/>
          </p:cNvSpPr>
          <p:nvPr>
            <p:ph type="subTitle" idx="9"/>
          </p:nvPr>
        </p:nvSpPr>
        <p:spPr>
          <a:xfrm>
            <a:off x="2310350" y="3298325"/>
            <a:ext cx="2150400" cy="76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72" name="Google Shape;72;p14"/>
          <p:cNvSpPr txBox="1">
            <a:spLocks noGrp="1"/>
          </p:cNvSpPr>
          <p:nvPr>
            <p:ph type="ctrTitle" idx="13"/>
          </p:nvPr>
        </p:nvSpPr>
        <p:spPr>
          <a:xfrm>
            <a:off x="6275650" y="2868775"/>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a:endParaRPr/>
          </a:p>
        </p:txBody>
      </p:sp>
      <p:sp>
        <p:nvSpPr>
          <p:cNvPr id="73" name="Google Shape;73;p14"/>
          <p:cNvSpPr txBox="1">
            <a:spLocks noGrp="1"/>
          </p:cNvSpPr>
          <p:nvPr>
            <p:ph type="title" idx="14" hasCustomPrompt="1"/>
          </p:nvPr>
        </p:nvSpPr>
        <p:spPr>
          <a:xfrm>
            <a:off x="4686400" y="2960450"/>
            <a:ext cx="14934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dk2"/>
              </a:buClr>
              <a:buSzPts val="8000"/>
              <a:buNone/>
              <a:defRPr sz="7000">
                <a:solidFill>
                  <a:schemeClr val="dk2"/>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74" name="Google Shape;74;p14"/>
          <p:cNvSpPr txBox="1">
            <a:spLocks noGrp="1"/>
          </p:cNvSpPr>
          <p:nvPr>
            <p:ph type="subTitle" idx="15"/>
          </p:nvPr>
        </p:nvSpPr>
        <p:spPr>
          <a:xfrm>
            <a:off x="6275800" y="3298325"/>
            <a:ext cx="2150400" cy="76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75" name="Google Shape;75;p14"/>
          <p:cNvSpPr/>
          <p:nvPr/>
        </p:nvSpPr>
        <p:spPr>
          <a:xfrm>
            <a:off x="50" y="4834275"/>
            <a:ext cx="4572000" cy="30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p:nvPr/>
        </p:nvSpPr>
        <p:spPr>
          <a:xfrm>
            <a:off x="4572000" y="4834275"/>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94" name="Google Shape;94;p17"/>
          <p:cNvSpPr txBox="1">
            <a:spLocks noGrp="1"/>
          </p:cNvSpPr>
          <p:nvPr>
            <p:ph type="subTitle" idx="1"/>
          </p:nvPr>
        </p:nvSpPr>
        <p:spPr>
          <a:xfrm>
            <a:off x="788100" y="2390400"/>
            <a:ext cx="2261700" cy="40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accent1"/>
                </a:solidFill>
              </a:defRPr>
            </a:lvl1pPr>
            <a:lvl2pPr lvl="1" algn="ctr" rtl="0">
              <a:spcBef>
                <a:spcPts val="1600"/>
              </a:spcBef>
              <a:spcAft>
                <a:spcPts val="0"/>
              </a:spcAft>
              <a:buNone/>
              <a:defRPr b="1">
                <a:solidFill>
                  <a:schemeClr val="accent1"/>
                </a:solidFill>
              </a:defRPr>
            </a:lvl2pPr>
            <a:lvl3pPr lvl="2" algn="ctr" rtl="0">
              <a:spcBef>
                <a:spcPts val="1600"/>
              </a:spcBef>
              <a:spcAft>
                <a:spcPts val="0"/>
              </a:spcAft>
              <a:buNone/>
              <a:defRPr b="1">
                <a:solidFill>
                  <a:schemeClr val="accent1"/>
                </a:solidFill>
              </a:defRPr>
            </a:lvl3pPr>
            <a:lvl4pPr lvl="3" algn="ctr" rtl="0">
              <a:spcBef>
                <a:spcPts val="1600"/>
              </a:spcBef>
              <a:spcAft>
                <a:spcPts val="0"/>
              </a:spcAft>
              <a:buNone/>
              <a:defRPr b="1">
                <a:solidFill>
                  <a:schemeClr val="accent1"/>
                </a:solidFill>
              </a:defRPr>
            </a:lvl4pPr>
            <a:lvl5pPr lvl="4" algn="ctr" rtl="0">
              <a:spcBef>
                <a:spcPts val="1600"/>
              </a:spcBef>
              <a:spcAft>
                <a:spcPts val="0"/>
              </a:spcAft>
              <a:buNone/>
              <a:defRPr b="1">
                <a:solidFill>
                  <a:schemeClr val="accent1"/>
                </a:solidFill>
              </a:defRPr>
            </a:lvl5pPr>
            <a:lvl6pPr lvl="5" algn="ctr" rtl="0">
              <a:spcBef>
                <a:spcPts val="1600"/>
              </a:spcBef>
              <a:spcAft>
                <a:spcPts val="0"/>
              </a:spcAft>
              <a:buNone/>
              <a:defRPr b="1">
                <a:solidFill>
                  <a:schemeClr val="accent1"/>
                </a:solidFill>
              </a:defRPr>
            </a:lvl6pPr>
            <a:lvl7pPr lvl="6" algn="ctr" rtl="0">
              <a:spcBef>
                <a:spcPts val="1600"/>
              </a:spcBef>
              <a:spcAft>
                <a:spcPts val="0"/>
              </a:spcAft>
              <a:buNone/>
              <a:defRPr b="1">
                <a:solidFill>
                  <a:schemeClr val="accent1"/>
                </a:solidFill>
              </a:defRPr>
            </a:lvl7pPr>
            <a:lvl8pPr lvl="7" algn="ctr" rtl="0">
              <a:spcBef>
                <a:spcPts val="1600"/>
              </a:spcBef>
              <a:spcAft>
                <a:spcPts val="0"/>
              </a:spcAft>
              <a:buNone/>
              <a:defRPr b="1">
                <a:solidFill>
                  <a:schemeClr val="accent1"/>
                </a:solidFill>
              </a:defRPr>
            </a:lvl8pPr>
            <a:lvl9pPr lvl="8" algn="ctr" rtl="0">
              <a:spcBef>
                <a:spcPts val="1600"/>
              </a:spcBef>
              <a:spcAft>
                <a:spcPts val="1600"/>
              </a:spcAft>
              <a:buNone/>
              <a:defRPr b="1">
                <a:solidFill>
                  <a:schemeClr val="accent1"/>
                </a:solidFill>
              </a:defRPr>
            </a:lvl9pPr>
          </a:lstStyle>
          <a:p>
            <a:endParaRPr/>
          </a:p>
        </p:txBody>
      </p:sp>
      <p:sp>
        <p:nvSpPr>
          <p:cNvPr id="95" name="Google Shape;95;p17"/>
          <p:cNvSpPr txBox="1">
            <a:spLocks noGrp="1"/>
          </p:cNvSpPr>
          <p:nvPr>
            <p:ph type="subTitle" idx="2"/>
          </p:nvPr>
        </p:nvSpPr>
        <p:spPr>
          <a:xfrm>
            <a:off x="788100" y="2765850"/>
            <a:ext cx="22617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96" name="Google Shape;96;p17"/>
          <p:cNvSpPr txBox="1">
            <a:spLocks noGrp="1"/>
          </p:cNvSpPr>
          <p:nvPr>
            <p:ph type="subTitle" idx="3"/>
          </p:nvPr>
        </p:nvSpPr>
        <p:spPr>
          <a:xfrm>
            <a:off x="3441150" y="2390400"/>
            <a:ext cx="2261700" cy="40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accent1"/>
                </a:solidFill>
              </a:defRPr>
            </a:lvl1pPr>
            <a:lvl2pPr lvl="1" algn="ctr" rtl="0">
              <a:spcBef>
                <a:spcPts val="1600"/>
              </a:spcBef>
              <a:spcAft>
                <a:spcPts val="0"/>
              </a:spcAft>
              <a:buNone/>
              <a:defRPr b="1">
                <a:solidFill>
                  <a:schemeClr val="accent1"/>
                </a:solidFill>
              </a:defRPr>
            </a:lvl2pPr>
            <a:lvl3pPr lvl="2" algn="ctr" rtl="0">
              <a:spcBef>
                <a:spcPts val="1600"/>
              </a:spcBef>
              <a:spcAft>
                <a:spcPts val="0"/>
              </a:spcAft>
              <a:buNone/>
              <a:defRPr b="1">
                <a:solidFill>
                  <a:schemeClr val="accent1"/>
                </a:solidFill>
              </a:defRPr>
            </a:lvl3pPr>
            <a:lvl4pPr lvl="3" algn="ctr" rtl="0">
              <a:spcBef>
                <a:spcPts val="1600"/>
              </a:spcBef>
              <a:spcAft>
                <a:spcPts val="0"/>
              </a:spcAft>
              <a:buNone/>
              <a:defRPr b="1">
                <a:solidFill>
                  <a:schemeClr val="accent1"/>
                </a:solidFill>
              </a:defRPr>
            </a:lvl4pPr>
            <a:lvl5pPr lvl="4" algn="ctr" rtl="0">
              <a:spcBef>
                <a:spcPts val="1600"/>
              </a:spcBef>
              <a:spcAft>
                <a:spcPts val="0"/>
              </a:spcAft>
              <a:buNone/>
              <a:defRPr b="1">
                <a:solidFill>
                  <a:schemeClr val="accent1"/>
                </a:solidFill>
              </a:defRPr>
            </a:lvl5pPr>
            <a:lvl6pPr lvl="5" algn="ctr" rtl="0">
              <a:spcBef>
                <a:spcPts val="1600"/>
              </a:spcBef>
              <a:spcAft>
                <a:spcPts val="0"/>
              </a:spcAft>
              <a:buNone/>
              <a:defRPr b="1">
                <a:solidFill>
                  <a:schemeClr val="accent1"/>
                </a:solidFill>
              </a:defRPr>
            </a:lvl6pPr>
            <a:lvl7pPr lvl="6" algn="ctr" rtl="0">
              <a:spcBef>
                <a:spcPts val="1600"/>
              </a:spcBef>
              <a:spcAft>
                <a:spcPts val="0"/>
              </a:spcAft>
              <a:buNone/>
              <a:defRPr b="1">
                <a:solidFill>
                  <a:schemeClr val="accent1"/>
                </a:solidFill>
              </a:defRPr>
            </a:lvl7pPr>
            <a:lvl8pPr lvl="7" algn="ctr" rtl="0">
              <a:spcBef>
                <a:spcPts val="1600"/>
              </a:spcBef>
              <a:spcAft>
                <a:spcPts val="0"/>
              </a:spcAft>
              <a:buNone/>
              <a:defRPr b="1">
                <a:solidFill>
                  <a:schemeClr val="accent1"/>
                </a:solidFill>
              </a:defRPr>
            </a:lvl8pPr>
            <a:lvl9pPr lvl="8" algn="ctr" rtl="0">
              <a:spcBef>
                <a:spcPts val="1600"/>
              </a:spcBef>
              <a:spcAft>
                <a:spcPts val="1600"/>
              </a:spcAft>
              <a:buNone/>
              <a:defRPr b="1">
                <a:solidFill>
                  <a:schemeClr val="accent1"/>
                </a:solidFill>
              </a:defRPr>
            </a:lvl9pPr>
          </a:lstStyle>
          <a:p>
            <a:endParaRPr/>
          </a:p>
        </p:txBody>
      </p:sp>
      <p:sp>
        <p:nvSpPr>
          <p:cNvPr id="97" name="Google Shape;97;p17"/>
          <p:cNvSpPr txBox="1">
            <a:spLocks noGrp="1"/>
          </p:cNvSpPr>
          <p:nvPr>
            <p:ph type="subTitle" idx="4"/>
          </p:nvPr>
        </p:nvSpPr>
        <p:spPr>
          <a:xfrm>
            <a:off x="3441150" y="2765850"/>
            <a:ext cx="22617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98" name="Google Shape;98;p17"/>
          <p:cNvSpPr txBox="1">
            <a:spLocks noGrp="1"/>
          </p:cNvSpPr>
          <p:nvPr>
            <p:ph type="subTitle" idx="5"/>
          </p:nvPr>
        </p:nvSpPr>
        <p:spPr>
          <a:xfrm>
            <a:off x="6094200" y="2390400"/>
            <a:ext cx="2261700" cy="40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accent1"/>
                </a:solidFill>
              </a:defRPr>
            </a:lvl1pPr>
            <a:lvl2pPr lvl="1" algn="ctr" rtl="0">
              <a:spcBef>
                <a:spcPts val="1600"/>
              </a:spcBef>
              <a:spcAft>
                <a:spcPts val="0"/>
              </a:spcAft>
              <a:buNone/>
              <a:defRPr b="1">
                <a:solidFill>
                  <a:schemeClr val="accent1"/>
                </a:solidFill>
              </a:defRPr>
            </a:lvl2pPr>
            <a:lvl3pPr lvl="2" algn="ctr" rtl="0">
              <a:spcBef>
                <a:spcPts val="1600"/>
              </a:spcBef>
              <a:spcAft>
                <a:spcPts val="0"/>
              </a:spcAft>
              <a:buNone/>
              <a:defRPr b="1">
                <a:solidFill>
                  <a:schemeClr val="accent1"/>
                </a:solidFill>
              </a:defRPr>
            </a:lvl3pPr>
            <a:lvl4pPr lvl="3" algn="ctr" rtl="0">
              <a:spcBef>
                <a:spcPts val="1600"/>
              </a:spcBef>
              <a:spcAft>
                <a:spcPts val="0"/>
              </a:spcAft>
              <a:buNone/>
              <a:defRPr b="1">
                <a:solidFill>
                  <a:schemeClr val="accent1"/>
                </a:solidFill>
              </a:defRPr>
            </a:lvl4pPr>
            <a:lvl5pPr lvl="4" algn="ctr" rtl="0">
              <a:spcBef>
                <a:spcPts val="1600"/>
              </a:spcBef>
              <a:spcAft>
                <a:spcPts val="0"/>
              </a:spcAft>
              <a:buNone/>
              <a:defRPr b="1">
                <a:solidFill>
                  <a:schemeClr val="accent1"/>
                </a:solidFill>
              </a:defRPr>
            </a:lvl5pPr>
            <a:lvl6pPr lvl="5" algn="ctr" rtl="0">
              <a:spcBef>
                <a:spcPts val="1600"/>
              </a:spcBef>
              <a:spcAft>
                <a:spcPts val="0"/>
              </a:spcAft>
              <a:buNone/>
              <a:defRPr b="1">
                <a:solidFill>
                  <a:schemeClr val="accent1"/>
                </a:solidFill>
              </a:defRPr>
            </a:lvl6pPr>
            <a:lvl7pPr lvl="6" algn="ctr" rtl="0">
              <a:spcBef>
                <a:spcPts val="1600"/>
              </a:spcBef>
              <a:spcAft>
                <a:spcPts val="0"/>
              </a:spcAft>
              <a:buNone/>
              <a:defRPr b="1">
                <a:solidFill>
                  <a:schemeClr val="accent1"/>
                </a:solidFill>
              </a:defRPr>
            </a:lvl7pPr>
            <a:lvl8pPr lvl="7" algn="ctr" rtl="0">
              <a:spcBef>
                <a:spcPts val="1600"/>
              </a:spcBef>
              <a:spcAft>
                <a:spcPts val="0"/>
              </a:spcAft>
              <a:buNone/>
              <a:defRPr b="1">
                <a:solidFill>
                  <a:schemeClr val="accent1"/>
                </a:solidFill>
              </a:defRPr>
            </a:lvl8pPr>
            <a:lvl9pPr lvl="8" algn="ctr" rtl="0">
              <a:spcBef>
                <a:spcPts val="1600"/>
              </a:spcBef>
              <a:spcAft>
                <a:spcPts val="1600"/>
              </a:spcAft>
              <a:buNone/>
              <a:defRPr b="1">
                <a:solidFill>
                  <a:schemeClr val="accent1"/>
                </a:solidFill>
              </a:defRPr>
            </a:lvl9pPr>
          </a:lstStyle>
          <a:p>
            <a:endParaRPr/>
          </a:p>
        </p:txBody>
      </p:sp>
      <p:sp>
        <p:nvSpPr>
          <p:cNvPr id="99" name="Google Shape;99;p17"/>
          <p:cNvSpPr txBox="1">
            <a:spLocks noGrp="1"/>
          </p:cNvSpPr>
          <p:nvPr>
            <p:ph type="subTitle" idx="6"/>
          </p:nvPr>
        </p:nvSpPr>
        <p:spPr>
          <a:xfrm>
            <a:off x="6094200" y="2765850"/>
            <a:ext cx="22617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100" name="Google Shape;100;p17"/>
          <p:cNvSpPr/>
          <p:nvPr/>
        </p:nvSpPr>
        <p:spPr>
          <a:xfrm flipH="1">
            <a:off x="4572000" y="4834275"/>
            <a:ext cx="4572000" cy="30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7"/>
          <p:cNvSpPr/>
          <p:nvPr/>
        </p:nvSpPr>
        <p:spPr>
          <a:xfrm flipH="1">
            <a:off x="50" y="4834275"/>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1pPr>
            <a:lvl2pPr lvl="1">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2pPr>
            <a:lvl3pPr lvl="2">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3pPr>
            <a:lvl4pPr lvl="3">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4pPr>
            <a:lvl5pPr lvl="4">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5pPr>
            <a:lvl6pPr lvl="5">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6pPr>
            <a:lvl7pPr lvl="6">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7pPr>
            <a:lvl8pPr lvl="7">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8pPr>
            <a:lvl9pPr lvl="8">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58" r:id="rId4"/>
    <p:sldLayoutId id="2147483660" r:id="rId5"/>
    <p:sldLayoutId id="214748366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www.facebook.com/profile.php?id=61565684507204&amp;mibextid=ZbWKwL"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hyperlink" Target="https://www.linkedin.com/in/ieee-bau-robotics-and-automation-society-center-53780b300/?lipi=urn%3Ali%3Apage%3Ad_flagship3_profile_verification_details%3BCxfUNLT8T6SnV8ASRrsuBA%3D%3D" TargetMode="External"/><Relationship Id="rId5" Type="http://schemas.openxmlformats.org/officeDocument/2006/relationships/hyperlink" Target="https://www.instagram.com/ras.ieee.bau?igsh=MWJhdHdrcGc2dGZhNw%3D%3D" TargetMode="Externa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sem4/Embedded%20Systems/documentation_and_code/Circuit.pdf"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4"/>
        <p:cNvGrpSpPr/>
        <p:nvPr/>
      </p:nvGrpSpPr>
      <p:grpSpPr>
        <a:xfrm>
          <a:off x="0" y="0"/>
          <a:ext cx="0" cy="0"/>
          <a:chOff x="0" y="0"/>
          <a:chExt cx="0" cy="0"/>
        </a:xfrm>
      </p:grpSpPr>
      <p:sp>
        <p:nvSpPr>
          <p:cNvPr id="185" name="Google Shape;185;p30"/>
          <p:cNvSpPr txBox="1">
            <a:spLocks noGrp="1"/>
          </p:cNvSpPr>
          <p:nvPr>
            <p:ph type="ctrTitle"/>
          </p:nvPr>
        </p:nvSpPr>
        <p:spPr>
          <a:xfrm>
            <a:off x="1613971" y="1300860"/>
            <a:ext cx="5916058" cy="254177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accent1"/>
                </a:solidFill>
              </a:rPr>
              <a:t>Robotics &amp; Electronic parts </a:t>
            </a:r>
            <a:r>
              <a:rPr lang="en-US" dirty="0">
                <a:solidFill>
                  <a:schemeClr val="bg2"/>
                </a:solidFill>
              </a:rPr>
              <a:t>overview</a:t>
            </a:r>
            <a:endParaRPr dirty="0">
              <a:solidFill>
                <a:schemeClr val="bg2"/>
              </a:solidFill>
            </a:endParaRPr>
          </a:p>
        </p:txBody>
      </p:sp>
      <p:pic>
        <p:nvPicPr>
          <p:cNvPr id="5" name="Picture 4">
            <a:extLst>
              <a:ext uri="{FF2B5EF4-FFF2-40B4-BE49-F238E27FC236}">
                <a16:creationId xmlns:a16="http://schemas.microsoft.com/office/drawing/2014/main" id="{04C58289-1F6A-D7B3-0C6E-88B99F8E2853}"/>
              </a:ext>
            </a:extLst>
          </p:cNvPr>
          <p:cNvPicPr>
            <a:picLocks noChangeAspect="1"/>
          </p:cNvPicPr>
          <p:nvPr/>
        </p:nvPicPr>
        <p:blipFill>
          <a:blip r:embed="rId3"/>
          <a:stretch>
            <a:fillRect/>
          </a:stretch>
        </p:blipFill>
        <p:spPr>
          <a:xfrm>
            <a:off x="5449103" y="4268802"/>
            <a:ext cx="1352550" cy="390525"/>
          </a:xfrm>
          <a:prstGeom prst="rect">
            <a:avLst/>
          </a:prstGeom>
        </p:spPr>
      </p:pic>
      <p:pic>
        <p:nvPicPr>
          <p:cNvPr id="7" name="Picture 6" descr="A purple ribbon with red text&#10;&#10;Description automatically generated">
            <a:extLst>
              <a:ext uri="{FF2B5EF4-FFF2-40B4-BE49-F238E27FC236}">
                <a16:creationId xmlns:a16="http://schemas.microsoft.com/office/drawing/2014/main" id="{77F50010-EB5F-9F5C-DBF3-05369DC1D63A}"/>
              </a:ext>
            </a:extLst>
          </p:cNvPr>
          <p:cNvPicPr>
            <a:picLocks noChangeAspect="1"/>
          </p:cNvPicPr>
          <p:nvPr/>
        </p:nvPicPr>
        <p:blipFill>
          <a:blip r:embed="rId4"/>
          <a:stretch>
            <a:fillRect/>
          </a:stretch>
        </p:blipFill>
        <p:spPr>
          <a:xfrm>
            <a:off x="7114382" y="4170161"/>
            <a:ext cx="1428750" cy="5238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6" name="Google Shape;216;p33"/>
          <p:cNvSpPr/>
          <p:nvPr/>
        </p:nvSpPr>
        <p:spPr>
          <a:xfrm>
            <a:off x="6732125"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3"/>
          <p:cNvSpPr/>
          <p:nvPr/>
        </p:nvSpPr>
        <p:spPr>
          <a:xfrm>
            <a:off x="7951325" y="257175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2BED4887-9E67-3CF4-7609-154A7F1DE959}"/>
              </a:ext>
            </a:extLst>
          </p:cNvPr>
          <p:cNvSpPr txBox="1"/>
          <p:nvPr/>
        </p:nvSpPr>
        <p:spPr>
          <a:xfrm>
            <a:off x="600764" y="209320"/>
            <a:ext cx="1189822" cy="707886"/>
          </a:xfrm>
          <a:prstGeom prst="rect">
            <a:avLst/>
          </a:prstGeom>
          <a:noFill/>
        </p:spPr>
        <p:txBody>
          <a:bodyPr wrap="square" rtlCol="0">
            <a:spAutoFit/>
          </a:bodyPr>
          <a:lstStyle/>
          <a:p>
            <a:r>
              <a:rPr lang="en-US" sz="4000" b="1" dirty="0">
                <a:solidFill>
                  <a:schemeClr val="bg2"/>
                </a:solidFill>
                <a:latin typeface="Montserrat" panose="00000500000000000000" pitchFamily="2" charset="0"/>
              </a:rPr>
              <a:t>02</a:t>
            </a:r>
            <a:endParaRPr lang="en-US" sz="7000" b="1" dirty="0">
              <a:solidFill>
                <a:schemeClr val="bg2"/>
              </a:solidFill>
              <a:latin typeface="Montserrat" panose="00000500000000000000" pitchFamily="2" charset="0"/>
            </a:endParaRPr>
          </a:p>
        </p:txBody>
      </p:sp>
      <p:sp>
        <p:nvSpPr>
          <p:cNvPr id="10" name="TextBox 9">
            <a:extLst>
              <a:ext uri="{FF2B5EF4-FFF2-40B4-BE49-F238E27FC236}">
                <a16:creationId xmlns:a16="http://schemas.microsoft.com/office/drawing/2014/main" id="{67439E71-2335-D8ED-4674-F618D57F07E7}"/>
              </a:ext>
            </a:extLst>
          </p:cNvPr>
          <p:cNvSpPr txBox="1"/>
          <p:nvPr/>
        </p:nvSpPr>
        <p:spPr>
          <a:xfrm>
            <a:off x="1324025" y="298506"/>
            <a:ext cx="3897970" cy="954107"/>
          </a:xfrm>
          <a:prstGeom prst="rect">
            <a:avLst/>
          </a:prstGeom>
          <a:noFill/>
        </p:spPr>
        <p:txBody>
          <a:bodyPr wrap="square">
            <a:spAutoFit/>
          </a:bodyPr>
          <a:lstStyle/>
          <a:p>
            <a:r>
              <a:rPr kumimoji="0" lang="en-US" sz="2800" b="1" i="0" u="none" strike="noStrike" kern="0" cap="none" spc="0" normalizeH="0" baseline="0" noProof="0" dirty="0">
                <a:ln>
                  <a:noFill/>
                </a:ln>
                <a:solidFill>
                  <a:srgbClr val="6E2770"/>
                </a:solidFill>
                <a:effectLst/>
                <a:uLnTx/>
                <a:uFillTx/>
                <a:latin typeface="Montserrat"/>
                <a:sym typeface="Montserrat"/>
              </a:rPr>
              <a:t>Embedded systems &amp; Electronic parts</a:t>
            </a:r>
            <a:endParaRPr lang="en-US" sz="1800" dirty="0"/>
          </a:p>
        </p:txBody>
      </p:sp>
      <p:pic>
        <p:nvPicPr>
          <p:cNvPr id="12" name="Picture 11" descr="A purple ribbon with red text&#10;&#10;Description automatically generated">
            <a:extLst>
              <a:ext uri="{FF2B5EF4-FFF2-40B4-BE49-F238E27FC236}">
                <a16:creationId xmlns:a16="http://schemas.microsoft.com/office/drawing/2014/main" id="{B7164F1E-0496-A934-7E51-C8F676CA7BE9}"/>
              </a:ext>
            </a:extLst>
          </p:cNvPr>
          <p:cNvPicPr>
            <a:picLocks noChangeAspect="1"/>
          </p:cNvPicPr>
          <p:nvPr/>
        </p:nvPicPr>
        <p:blipFill>
          <a:blip r:embed="rId3"/>
          <a:stretch>
            <a:fillRect/>
          </a:stretch>
        </p:blipFill>
        <p:spPr>
          <a:xfrm>
            <a:off x="5218554" y="209320"/>
            <a:ext cx="1428750" cy="523875"/>
          </a:xfrm>
          <a:prstGeom prst="rect">
            <a:avLst/>
          </a:prstGeom>
        </p:spPr>
      </p:pic>
      <p:sp>
        <p:nvSpPr>
          <p:cNvPr id="14" name="TextBox 13">
            <a:extLst>
              <a:ext uri="{FF2B5EF4-FFF2-40B4-BE49-F238E27FC236}">
                <a16:creationId xmlns:a16="http://schemas.microsoft.com/office/drawing/2014/main" id="{07A13C88-3BCA-E5A6-D979-1980D9897C6F}"/>
              </a:ext>
            </a:extLst>
          </p:cNvPr>
          <p:cNvSpPr txBox="1"/>
          <p:nvPr/>
        </p:nvSpPr>
        <p:spPr>
          <a:xfrm>
            <a:off x="600764" y="1417438"/>
            <a:ext cx="6219136" cy="1754326"/>
          </a:xfrm>
          <a:prstGeom prst="rect">
            <a:avLst/>
          </a:prstGeom>
          <a:noFill/>
        </p:spPr>
        <p:txBody>
          <a:bodyPr wrap="square" rtlCol="0">
            <a:spAutoFit/>
          </a:bodyPr>
          <a:lstStyle/>
          <a:p>
            <a:r>
              <a:rPr lang="en-US" sz="1800" dirty="0">
                <a:solidFill>
                  <a:schemeClr val="accent1"/>
                </a:solidFill>
                <a:latin typeface="Montserrat" panose="00000500000000000000" pitchFamily="2" charset="0"/>
              </a:rPr>
              <a:t>microcontroller:</a:t>
            </a:r>
          </a:p>
          <a:p>
            <a:endParaRPr lang="en-US" sz="1800" dirty="0">
              <a:solidFill>
                <a:schemeClr val="accent1"/>
              </a:solidFill>
              <a:latin typeface="Montserrat" panose="00000500000000000000" pitchFamily="2" charset="0"/>
            </a:endParaRPr>
          </a:p>
          <a:p>
            <a:r>
              <a:rPr lang="en-US" sz="1800" dirty="0">
                <a:latin typeface="Montserrat" panose="00000500000000000000" pitchFamily="2" charset="0"/>
              </a:rPr>
              <a:t>the </a:t>
            </a:r>
            <a:r>
              <a:rPr lang="en-US" sz="1800" dirty="0">
                <a:solidFill>
                  <a:schemeClr val="accent1"/>
                </a:solidFill>
                <a:latin typeface="Montserrat" panose="00000500000000000000" pitchFamily="2" charset="0"/>
              </a:rPr>
              <a:t>brain</a:t>
            </a:r>
            <a:r>
              <a:rPr lang="en-US" sz="1800" dirty="0">
                <a:latin typeface="Montserrat" panose="00000500000000000000" pitchFamily="2" charset="0"/>
              </a:rPr>
              <a:t> normally consists of a computer, embedded in the body of the robot and connected with the sensors and the actuators through</a:t>
            </a:r>
          </a:p>
          <a:p>
            <a:r>
              <a:rPr lang="en-US" sz="1800" dirty="0">
                <a:latin typeface="Montserrat" panose="00000500000000000000" pitchFamily="2" charset="0"/>
              </a:rPr>
              <a:t>wires, running a software.</a:t>
            </a:r>
          </a:p>
        </p:txBody>
      </p:sp>
    </p:spTree>
    <p:extLst>
      <p:ext uri="{BB962C8B-B14F-4D97-AF65-F5344CB8AC3E}">
        <p14:creationId xmlns:p14="http://schemas.microsoft.com/office/powerpoint/2010/main" val="3618755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6" name="Google Shape;216;p33"/>
          <p:cNvSpPr/>
          <p:nvPr/>
        </p:nvSpPr>
        <p:spPr>
          <a:xfrm>
            <a:off x="6732125"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3"/>
          <p:cNvSpPr/>
          <p:nvPr/>
        </p:nvSpPr>
        <p:spPr>
          <a:xfrm>
            <a:off x="7951325" y="257175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2BED4887-9E67-3CF4-7609-154A7F1DE959}"/>
              </a:ext>
            </a:extLst>
          </p:cNvPr>
          <p:cNvSpPr txBox="1"/>
          <p:nvPr/>
        </p:nvSpPr>
        <p:spPr>
          <a:xfrm>
            <a:off x="600764" y="209320"/>
            <a:ext cx="1189822" cy="707886"/>
          </a:xfrm>
          <a:prstGeom prst="rect">
            <a:avLst/>
          </a:prstGeom>
          <a:noFill/>
        </p:spPr>
        <p:txBody>
          <a:bodyPr wrap="square" rtlCol="0">
            <a:spAutoFit/>
          </a:bodyPr>
          <a:lstStyle/>
          <a:p>
            <a:r>
              <a:rPr lang="en-US" sz="4000" b="1" dirty="0">
                <a:solidFill>
                  <a:schemeClr val="bg2"/>
                </a:solidFill>
                <a:latin typeface="Montserrat" panose="00000500000000000000" pitchFamily="2" charset="0"/>
              </a:rPr>
              <a:t>02</a:t>
            </a:r>
            <a:endParaRPr lang="en-US" sz="7000" b="1" dirty="0">
              <a:solidFill>
                <a:schemeClr val="bg2"/>
              </a:solidFill>
              <a:latin typeface="Montserrat" panose="00000500000000000000" pitchFamily="2" charset="0"/>
            </a:endParaRPr>
          </a:p>
        </p:txBody>
      </p:sp>
      <p:sp>
        <p:nvSpPr>
          <p:cNvPr id="10" name="TextBox 9">
            <a:extLst>
              <a:ext uri="{FF2B5EF4-FFF2-40B4-BE49-F238E27FC236}">
                <a16:creationId xmlns:a16="http://schemas.microsoft.com/office/drawing/2014/main" id="{67439E71-2335-D8ED-4674-F618D57F07E7}"/>
              </a:ext>
            </a:extLst>
          </p:cNvPr>
          <p:cNvSpPr txBox="1"/>
          <p:nvPr/>
        </p:nvSpPr>
        <p:spPr>
          <a:xfrm>
            <a:off x="1324025" y="298506"/>
            <a:ext cx="3897970" cy="954107"/>
          </a:xfrm>
          <a:prstGeom prst="rect">
            <a:avLst/>
          </a:prstGeom>
          <a:noFill/>
        </p:spPr>
        <p:txBody>
          <a:bodyPr wrap="square">
            <a:spAutoFit/>
          </a:bodyPr>
          <a:lstStyle/>
          <a:p>
            <a:r>
              <a:rPr kumimoji="0" lang="en-US" sz="2800" b="1" i="0" u="none" strike="noStrike" kern="0" cap="none" spc="0" normalizeH="0" baseline="0" noProof="0" dirty="0">
                <a:ln>
                  <a:noFill/>
                </a:ln>
                <a:solidFill>
                  <a:srgbClr val="6E2770"/>
                </a:solidFill>
                <a:effectLst/>
                <a:uLnTx/>
                <a:uFillTx/>
                <a:latin typeface="Montserrat" panose="00000500000000000000" pitchFamily="2" charset="0"/>
                <a:sym typeface="Montserrat"/>
              </a:rPr>
              <a:t>Embedded</a:t>
            </a:r>
            <a:r>
              <a:rPr kumimoji="0" lang="en-US" sz="2800" b="1" i="0" u="none" strike="noStrike" kern="0" cap="none" spc="0" normalizeH="0" baseline="0" noProof="0" dirty="0">
                <a:ln>
                  <a:noFill/>
                </a:ln>
                <a:solidFill>
                  <a:srgbClr val="6E2770"/>
                </a:solidFill>
                <a:effectLst/>
                <a:uLnTx/>
                <a:uFillTx/>
                <a:latin typeface="Montserrat"/>
                <a:sym typeface="Montserrat"/>
              </a:rPr>
              <a:t> systems &amp; Electronic parts</a:t>
            </a:r>
            <a:endParaRPr lang="en-US" sz="1800" dirty="0"/>
          </a:p>
        </p:txBody>
      </p:sp>
      <p:pic>
        <p:nvPicPr>
          <p:cNvPr id="12" name="Picture 11" descr="A purple ribbon with red text&#10;&#10;Description automatically generated">
            <a:extLst>
              <a:ext uri="{FF2B5EF4-FFF2-40B4-BE49-F238E27FC236}">
                <a16:creationId xmlns:a16="http://schemas.microsoft.com/office/drawing/2014/main" id="{B7164F1E-0496-A934-7E51-C8F676CA7BE9}"/>
              </a:ext>
            </a:extLst>
          </p:cNvPr>
          <p:cNvPicPr>
            <a:picLocks noChangeAspect="1"/>
          </p:cNvPicPr>
          <p:nvPr/>
        </p:nvPicPr>
        <p:blipFill>
          <a:blip r:embed="rId3"/>
          <a:stretch>
            <a:fillRect/>
          </a:stretch>
        </p:blipFill>
        <p:spPr>
          <a:xfrm>
            <a:off x="5218554" y="209320"/>
            <a:ext cx="1428750" cy="523875"/>
          </a:xfrm>
          <a:prstGeom prst="rect">
            <a:avLst/>
          </a:prstGeom>
        </p:spPr>
      </p:pic>
      <p:sp>
        <p:nvSpPr>
          <p:cNvPr id="14" name="TextBox 13">
            <a:extLst>
              <a:ext uri="{FF2B5EF4-FFF2-40B4-BE49-F238E27FC236}">
                <a16:creationId xmlns:a16="http://schemas.microsoft.com/office/drawing/2014/main" id="{07A13C88-3BCA-E5A6-D979-1980D9897C6F}"/>
              </a:ext>
            </a:extLst>
          </p:cNvPr>
          <p:cNvSpPr txBox="1"/>
          <p:nvPr/>
        </p:nvSpPr>
        <p:spPr>
          <a:xfrm>
            <a:off x="600764" y="1417438"/>
            <a:ext cx="6219136" cy="2308324"/>
          </a:xfrm>
          <a:prstGeom prst="rect">
            <a:avLst/>
          </a:prstGeom>
          <a:noFill/>
        </p:spPr>
        <p:txBody>
          <a:bodyPr wrap="square" rtlCol="0">
            <a:spAutoFit/>
          </a:bodyPr>
          <a:lstStyle/>
          <a:p>
            <a:r>
              <a:rPr lang="en-US" sz="1800" b="0" i="0" u="none" strike="noStrike" baseline="0" dirty="0">
                <a:solidFill>
                  <a:srgbClr val="000000"/>
                </a:solidFill>
                <a:latin typeface="Montserrat" panose="00000500000000000000" pitchFamily="2" charset="0"/>
              </a:rPr>
              <a:t>types of </a:t>
            </a:r>
            <a:r>
              <a:rPr lang="en-US" sz="1800" b="0" i="0" u="none" strike="noStrike" baseline="0" dirty="0">
                <a:solidFill>
                  <a:schemeClr val="accent1"/>
                </a:solidFill>
                <a:latin typeface="Montserrat" panose="00000500000000000000" pitchFamily="2" charset="0"/>
              </a:rPr>
              <a:t>microcontrollers</a:t>
            </a:r>
            <a:r>
              <a:rPr lang="en-US" sz="1800" b="0" i="0" u="none" strike="noStrike" baseline="0" dirty="0">
                <a:solidFill>
                  <a:srgbClr val="000000"/>
                </a:solidFill>
                <a:latin typeface="Montserrat" panose="00000500000000000000" pitchFamily="2" charset="0"/>
              </a:rPr>
              <a:t>:</a:t>
            </a:r>
          </a:p>
          <a:p>
            <a:r>
              <a:rPr lang="en-US" sz="1800" dirty="0">
                <a:latin typeface="Montserrat" panose="00000500000000000000" pitchFamily="2" charset="0"/>
              </a:rPr>
              <a:t>our workshop will focus on </a:t>
            </a:r>
            <a:r>
              <a:rPr lang="en-US" sz="1800" b="1" dirty="0">
                <a:solidFill>
                  <a:schemeClr val="bg2"/>
                </a:solidFill>
                <a:latin typeface="Montserrat" panose="00000500000000000000" pitchFamily="2" charset="0"/>
              </a:rPr>
              <a:t>Arduino</a:t>
            </a:r>
            <a:r>
              <a:rPr lang="en-US" sz="1800" dirty="0">
                <a:solidFill>
                  <a:schemeClr val="tx1"/>
                </a:solidFill>
                <a:latin typeface="Montserrat" panose="00000500000000000000" pitchFamily="2" charset="0"/>
              </a:rPr>
              <a:t>.</a:t>
            </a:r>
            <a:r>
              <a:rPr lang="en-US" sz="1800" b="1" dirty="0">
                <a:solidFill>
                  <a:schemeClr val="bg2"/>
                </a:solidFill>
                <a:latin typeface="Montserrat" panose="00000500000000000000" pitchFamily="2" charset="0"/>
              </a:rPr>
              <a:t> </a:t>
            </a:r>
            <a:r>
              <a:rPr lang="en-US" sz="1800" dirty="0">
                <a:latin typeface="Montserrat" panose="00000500000000000000" pitchFamily="2" charset="0"/>
              </a:rPr>
              <a:t>There are many types of microcontrollers, the most common are:</a:t>
            </a:r>
          </a:p>
          <a:p>
            <a:endParaRPr lang="en-US" sz="1800" dirty="0">
              <a:solidFill>
                <a:schemeClr val="tx1"/>
              </a:solidFill>
              <a:latin typeface="Montserrat" panose="00000500000000000000" pitchFamily="2" charset="0"/>
            </a:endParaRPr>
          </a:p>
          <a:p>
            <a:pPr>
              <a:buClr>
                <a:schemeClr val="accent1"/>
              </a:buClr>
              <a:buSzPct val="170000"/>
            </a:pPr>
            <a:r>
              <a:rPr lang="en-US" sz="1800" dirty="0">
                <a:solidFill>
                  <a:schemeClr val="accent3"/>
                </a:solidFill>
                <a:latin typeface="Montserrat" panose="00000500000000000000" pitchFamily="2" charset="0"/>
              </a:rPr>
              <a:t>●</a:t>
            </a:r>
            <a:r>
              <a:rPr lang="en-US" sz="1800" dirty="0">
                <a:solidFill>
                  <a:schemeClr val="tx1"/>
                </a:solidFill>
                <a:latin typeface="Montserrat" panose="00000500000000000000" pitchFamily="2" charset="0"/>
              </a:rPr>
              <a:t> Arduino</a:t>
            </a:r>
          </a:p>
          <a:p>
            <a:pPr>
              <a:buClr>
                <a:schemeClr val="accent1"/>
              </a:buClr>
              <a:buSzPct val="125000"/>
            </a:pPr>
            <a:r>
              <a:rPr lang="en-US" sz="1800" dirty="0">
                <a:solidFill>
                  <a:schemeClr val="accent3"/>
                </a:solidFill>
                <a:latin typeface="Montserrat" panose="00000500000000000000" pitchFamily="2" charset="0"/>
              </a:rPr>
              <a:t>● </a:t>
            </a:r>
            <a:r>
              <a:rPr lang="en-US" sz="1800" dirty="0">
                <a:solidFill>
                  <a:schemeClr val="tx1"/>
                </a:solidFill>
                <a:latin typeface="Montserrat" panose="00000500000000000000" pitchFamily="2" charset="0"/>
              </a:rPr>
              <a:t>ESP32</a:t>
            </a:r>
            <a:r>
              <a:rPr lang="en-US" sz="1800" dirty="0">
                <a:solidFill>
                  <a:schemeClr val="accent3"/>
                </a:solidFill>
                <a:latin typeface="Montserrat" panose="00000500000000000000" pitchFamily="2" charset="0"/>
              </a:rPr>
              <a:t> </a:t>
            </a:r>
          </a:p>
          <a:p>
            <a:pPr>
              <a:buClr>
                <a:schemeClr val="accent1"/>
              </a:buClr>
              <a:buSzPct val="125000"/>
            </a:pPr>
            <a:r>
              <a:rPr lang="en-US" sz="1800" dirty="0">
                <a:solidFill>
                  <a:schemeClr val="accent3"/>
                </a:solidFill>
                <a:latin typeface="Montserrat" panose="00000500000000000000" pitchFamily="2" charset="0"/>
              </a:rPr>
              <a:t>● </a:t>
            </a:r>
            <a:r>
              <a:rPr lang="en-US" sz="1800" dirty="0">
                <a:solidFill>
                  <a:schemeClr val="tx1"/>
                </a:solidFill>
                <a:latin typeface="Montserrat" panose="00000500000000000000" pitchFamily="2" charset="0"/>
              </a:rPr>
              <a:t>raspberry pi</a:t>
            </a:r>
          </a:p>
          <a:p>
            <a:pPr>
              <a:buClr>
                <a:schemeClr val="accent1"/>
              </a:buClr>
              <a:buSzPct val="125000"/>
            </a:pPr>
            <a:r>
              <a:rPr lang="en-US" sz="1800" dirty="0">
                <a:solidFill>
                  <a:schemeClr val="tx1"/>
                </a:solidFill>
                <a:latin typeface="Montserrat" panose="00000500000000000000" pitchFamily="2" charset="0"/>
              </a:rPr>
              <a:t>And much more………</a:t>
            </a:r>
          </a:p>
        </p:txBody>
      </p:sp>
    </p:spTree>
    <p:extLst>
      <p:ext uri="{BB962C8B-B14F-4D97-AF65-F5344CB8AC3E}">
        <p14:creationId xmlns:p14="http://schemas.microsoft.com/office/powerpoint/2010/main" val="2629023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6" name="Google Shape;216;p33"/>
          <p:cNvSpPr/>
          <p:nvPr/>
        </p:nvSpPr>
        <p:spPr>
          <a:xfrm>
            <a:off x="6732125"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3"/>
          <p:cNvSpPr/>
          <p:nvPr/>
        </p:nvSpPr>
        <p:spPr>
          <a:xfrm>
            <a:off x="7951325" y="257175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2BED4887-9E67-3CF4-7609-154A7F1DE959}"/>
              </a:ext>
            </a:extLst>
          </p:cNvPr>
          <p:cNvSpPr txBox="1"/>
          <p:nvPr/>
        </p:nvSpPr>
        <p:spPr>
          <a:xfrm>
            <a:off x="600764" y="209320"/>
            <a:ext cx="1189822" cy="707886"/>
          </a:xfrm>
          <a:prstGeom prst="rect">
            <a:avLst/>
          </a:prstGeom>
          <a:noFill/>
        </p:spPr>
        <p:txBody>
          <a:bodyPr wrap="square" rtlCol="0">
            <a:spAutoFit/>
          </a:bodyPr>
          <a:lstStyle/>
          <a:p>
            <a:r>
              <a:rPr lang="en-US" sz="4000" b="1" dirty="0">
                <a:solidFill>
                  <a:schemeClr val="bg2"/>
                </a:solidFill>
                <a:latin typeface="Montserrat" panose="00000500000000000000" pitchFamily="2" charset="0"/>
              </a:rPr>
              <a:t>02</a:t>
            </a:r>
            <a:endParaRPr lang="en-US" sz="7000" b="1" dirty="0">
              <a:solidFill>
                <a:schemeClr val="bg2"/>
              </a:solidFill>
              <a:latin typeface="Montserrat" panose="00000500000000000000" pitchFamily="2" charset="0"/>
            </a:endParaRPr>
          </a:p>
        </p:txBody>
      </p:sp>
      <p:sp>
        <p:nvSpPr>
          <p:cNvPr id="10" name="TextBox 9">
            <a:extLst>
              <a:ext uri="{FF2B5EF4-FFF2-40B4-BE49-F238E27FC236}">
                <a16:creationId xmlns:a16="http://schemas.microsoft.com/office/drawing/2014/main" id="{67439E71-2335-D8ED-4674-F618D57F07E7}"/>
              </a:ext>
            </a:extLst>
          </p:cNvPr>
          <p:cNvSpPr txBox="1"/>
          <p:nvPr/>
        </p:nvSpPr>
        <p:spPr>
          <a:xfrm>
            <a:off x="1324025" y="298506"/>
            <a:ext cx="3897970" cy="954107"/>
          </a:xfrm>
          <a:prstGeom prst="rect">
            <a:avLst/>
          </a:prstGeom>
          <a:noFill/>
        </p:spPr>
        <p:txBody>
          <a:bodyPr wrap="square">
            <a:spAutoFit/>
          </a:bodyPr>
          <a:lstStyle/>
          <a:p>
            <a:r>
              <a:rPr kumimoji="0" lang="en-US" sz="2800" b="1" i="0" u="none" strike="noStrike" kern="0" cap="none" spc="0" normalizeH="0" baseline="0" noProof="0" dirty="0">
                <a:ln>
                  <a:noFill/>
                </a:ln>
                <a:solidFill>
                  <a:srgbClr val="6E2770"/>
                </a:solidFill>
                <a:effectLst/>
                <a:uLnTx/>
                <a:uFillTx/>
                <a:latin typeface="Montserrat" panose="00000500000000000000" pitchFamily="2" charset="0"/>
                <a:sym typeface="Montserrat"/>
              </a:rPr>
              <a:t>Embedded</a:t>
            </a:r>
            <a:r>
              <a:rPr kumimoji="0" lang="en-US" sz="2800" b="1" i="0" u="none" strike="noStrike" kern="0" cap="none" spc="0" normalizeH="0" baseline="0" noProof="0" dirty="0">
                <a:ln>
                  <a:noFill/>
                </a:ln>
                <a:solidFill>
                  <a:srgbClr val="6E2770"/>
                </a:solidFill>
                <a:effectLst/>
                <a:uLnTx/>
                <a:uFillTx/>
                <a:latin typeface="Montserrat"/>
                <a:sym typeface="Montserrat"/>
              </a:rPr>
              <a:t> systems &amp; Electronic parts</a:t>
            </a:r>
            <a:endParaRPr lang="en-US" sz="1800" dirty="0"/>
          </a:p>
        </p:txBody>
      </p:sp>
      <p:pic>
        <p:nvPicPr>
          <p:cNvPr id="12" name="Picture 11" descr="A purple ribbon with red text&#10;&#10;Description automatically generated">
            <a:extLst>
              <a:ext uri="{FF2B5EF4-FFF2-40B4-BE49-F238E27FC236}">
                <a16:creationId xmlns:a16="http://schemas.microsoft.com/office/drawing/2014/main" id="{B7164F1E-0496-A934-7E51-C8F676CA7BE9}"/>
              </a:ext>
            </a:extLst>
          </p:cNvPr>
          <p:cNvPicPr>
            <a:picLocks noChangeAspect="1"/>
          </p:cNvPicPr>
          <p:nvPr/>
        </p:nvPicPr>
        <p:blipFill>
          <a:blip r:embed="rId3"/>
          <a:stretch>
            <a:fillRect/>
          </a:stretch>
        </p:blipFill>
        <p:spPr>
          <a:xfrm>
            <a:off x="5218554" y="209320"/>
            <a:ext cx="1428750" cy="523875"/>
          </a:xfrm>
          <a:prstGeom prst="rect">
            <a:avLst/>
          </a:prstGeom>
        </p:spPr>
      </p:pic>
      <p:sp>
        <p:nvSpPr>
          <p:cNvPr id="14" name="TextBox 13">
            <a:extLst>
              <a:ext uri="{FF2B5EF4-FFF2-40B4-BE49-F238E27FC236}">
                <a16:creationId xmlns:a16="http://schemas.microsoft.com/office/drawing/2014/main" id="{07A13C88-3BCA-E5A6-D979-1980D9897C6F}"/>
              </a:ext>
            </a:extLst>
          </p:cNvPr>
          <p:cNvSpPr txBox="1"/>
          <p:nvPr/>
        </p:nvSpPr>
        <p:spPr>
          <a:xfrm>
            <a:off x="600764" y="1417438"/>
            <a:ext cx="6219136" cy="923330"/>
          </a:xfrm>
          <a:prstGeom prst="rect">
            <a:avLst/>
          </a:prstGeom>
          <a:noFill/>
        </p:spPr>
        <p:txBody>
          <a:bodyPr wrap="square" rtlCol="0">
            <a:spAutoFit/>
          </a:bodyPr>
          <a:lstStyle/>
          <a:p>
            <a:r>
              <a:rPr lang="en-US" sz="1800" dirty="0">
                <a:solidFill>
                  <a:schemeClr val="bg2"/>
                </a:solidFill>
                <a:latin typeface="Montserrat" panose="00000500000000000000" pitchFamily="2" charset="0"/>
              </a:rPr>
              <a:t>Arduino:</a:t>
            </a:r>
          </a:p>
          <a:p>
            <a:r>
              <a:rPr lang="en-US" sz="1800" dirty="0">
                <a:solidFill>
                  <a:schemeClr val="tx1"/>
                </a:solidFill>
                <a:latin typeface="Montserrat" panose="00000500000000000000" pitchFamily="2" charset="0"/>
              </a:rPr>
              <a:t>is an open-source electronics platform based on easy-to-use hardware and software.</a:t>
            </a:r>
          </a:p>
        </p:txBody>
      </p:sp>
      <p:pic>
        <p:nvPicPr>
          <p:cNvPr id="5" name="Picture 4" descr="A circuit board with text and labels&#10;&#10;Description automatically generated with medium confidence">
            <a:extLst>
              <a:ext uri="{FF2B5EF4-FFF2-40B4-BE49-F238E27FC236}">
                <a16:creationId xmlns:a16="http://schemas.microsoft.com/office/drawing/2014/main" id="{8CC22C22-1C3F-E6AC-404F-9AEC2E97DE0D}"/>
              </a:ext>
            </a:extLst>
          </p:cNvPr>
          <p:cNvPicPr>
            <a:picLocks noChangeAspect="1"/>
          </p:cNvPicPr>
          <p:nvPr/>
        </p:nvPicPr>
        <p:blipFill>
          <a:blip r:embed="rId4"/>
          <a:srcRect l="3258" t="5804" r="8937" b="5804"/>
          <a:stretch/>
        </p:blipFill>
        <p:spPr>
          <a:xfrm>
            <a:off x="406426" y="2442638"/>
            <a:ext cx="3640554" cy="2491542"/>
          </a:xfrm>
          <a:prstGeom prst="rect">
            <a:avLst/>
          </a:prstGeom>
        </p:spPr>
      </p:pic>
      <p:sp>
        <p:nvSpPr>
          <p:cNvPr id="11" name="TextBox 10">
            <a:extLst>
              <a:ext uri="{FF2B5EF4-FFF2-40B4-BE49-F238E27FC236}">
                <a16:creationId xmlns:a16="http://schemas.microsoft.com/office/drawing/2014/main" id="{6A58D1E8-3920-3C05-DBE4-BBC26F938D82}"/>
              </a:ext>
            </a:extLst>
          </p:cNvPr>
          <p:cNvSpPr txBox="1"/>
          <p:nvPr/>
        </p:nvSpPr>
        <p:spPr>
          <a:xfrm>
            <a:off x="4169207" y="3211219"/>
            <a:ext cx="1829945" cy="646331"/>
          </a:xfrm>
          <a:prstGeom prst="rect">
            <a:avLst/>
          </a:prstGeom>
          <a:noFill/>
        </p:spPr>
        <p:txBody>
          <a:bodyPr wrap="square">
            <a:spAutoFit/>
          </a:bodyPr>
          <a:lstStyle/>
          <a:p>
            <a:r>
              <a:rPr lang="en-US" sz="1800" b="1" dirty="0">
                <a:solidFill>
                  <a:schemeClr val="accent1"/>
                </a:solidFill>
                <a:latin typeface="Montserrat" panose="00000500000000000000" pitchFamily="2" charset="0"/>
              </a:rPr>
              <a:t>Arduino uno anatomy</a:t>
            </a:r>
          </a:p>
        </p:txBody>
      </p:sp>
    </p:spTree>
    <p:extLst>
      <p:ext uri="{BB962C8B-B14F-4D97-AF65-F5344CB8AC3E}">
        <p14:creationId xmlns:p14="http://schemas.microsoft.com/office/powerpoint/2010/main" val="619938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6" name="Google Shape;216;p33"/>
          <p:cNvSpPr/>
          <p:nvPr/>
        </p:nvSpPr>
        <p:spPr>
          <a:xfrm>
            <a:off x="6732125"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3"/>
          <p:cNvSpPr/>
          <p:nvPr/>
        </p:nvSpPr>
        <p:spPr>
          <a:xfrm>
            <a:off x="7951325" y="257175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2BED4887-9E67-3CF4-7609-154A7F1DE959}"/>
              </a:ext>
            </a:extLst>
          </p:cNvPr>
          <p:cNvSpPr txBox="1"/>
          <p:nvPr/>
        </p:nvSpPr>
        <p:spPr>
          <a:xfrm>
            <a:off x="600764" y="209320"/>
            <a:ext cx="1189822" cy="707886"/>
          </a:xfrm>
          <a:prstGeom prst="rect">
            <a:avLst/>
          </a:prstGeom>
          <a:noFill/>
        </p:spPr>
        <p:txBody>
          <a:bodyPr wrap="square" rtlCol="0">
            <a:spAutoFit/>
          </a:bodyPr>
          <a:lstStyle/>
          <a:p>
            <a:r>
              <a:rPr lang="en-US" sz="4000" b="1" dirty="0">
                <a:solidFill>
                  <a:schemeClr val="bg2"/>
                </a:solidFill>
                <a:latin typeface="Montserrat" panose="00000500000000000000" pitchFamily="2" charset="0"/>
              </a:rPr>
              <a:t>02</a:t>
            </a:r>
            <a:endParaRPr lang="en-US" sz="7000" b="1" dirty="0">
              <a:solidFill>
                <a:schemeClr val="bg2"/>
              </a:solidFill>
              <a:latin typeface="Montserrat" panose="00000500000000000000" pitchFamily="2" charset="0"/>
            </a:endParaRPr>
          </a:p>
        </p:txBody>
      </p:sp>
      <p:sp>
        <p:nvSpPr>
          <p:cNvPr id="10" name="TextBox 9">
            <a:extLst>
              <a:ext uri="{FF2B5EF4-FFF2-40B4-BE49-F238E27FC236}">
                <a16:creationId xmlns:a16="http://schemas.microsoft.com/office/drawing/2014/main" id="{67439E71-2335-D8ED-4674-F618D57F07E7}"/>
              </a:ext>
            </a:extLst>
          </p:cNvPr>
          <p:cNvSpPr txBox="1"/>
          <p:nvPr/>
        </p:nvSpPr>
        <p:spPr>
          <a:xfrm>
            <a:off x="1324025" y="298506"/>
            <a:ext cx="3897970" cy="954107"/>
          </a:xfrm>
          <a:prstGeom prst="rect">
            <a:avLst/>
          </a:prstGeom>
          <a:noFill/>
        </p:spPr>
        <p:txBody>
          <a:bodyPr wrap="square">
            <a:spAutoFit/>
          </a:bodyPr>
          <a:lstStyle/>
          <a:p>
            <a:r>
              <a:rPr kumimoji="0" lang="en-US" sz="2800" b="1" i="0" u="none" strike="noStrike" kern="0" cap="none" spc="0" normalizeH="0" baseline="0" noProof="0" dirty="0">
                <a:ln>
                  <a:noFill/>
                </a:ln>
                <a:solidFill>
                  <a:srgbClr val="6E2770"/>
                </a:solidFill>
                <a:effectLst/>
                <a:uLnTx/>
                <a:uFillTx/>
                <a:latin typeface="Montserrat" panose="00000500000000000000" pitchFamily="2" charset="0"/>
                <a:sym typeface="Montserrat"/>
              </a:rPr>
              <a:t>Embedded</a:t>
            </a:r>
            <a:r>
              <a:rPr kumimoji="0" lang="en-US" sz="2800" b="1" i="0" u="none" strike="noStrike" kern="0" cap="none" spc="0" normalizeH="0" baseline="0" noProof="0" dirty="0">
                <a:ln>
                  <a:noFill/>
                </a:ln>
                <a:solidFill>
                  <a:srgbClr val="6E2770"/>
                </a:solidFill>
                <a:effectLst/>
                <a:uLnTx/>
                <a:uFillTx/>
                <a:latin typeface="Montserrat"/>
                <a:sym typeface="Montserrat"/>
              </a:rPr>
              <a:t> systems &amp; Electronic parts</a:t>
            </a:r>
            <a:endParaRPr lang="en-US" sz="1800" dirty="0"/>
          </a:p>
        </p:txBody>
      </p:sp>
      <p:pic>
        <p:nvPicPr>
          <p:cNvPr id="12" name="Picture 11" descr="A purple ribbon with red text&#10;&#10;Description automatically generated">
            <a:extLst>
              <a:ext uri="{FF2B5EF4-FFF2-40B4-BE49-F238E27FC236}">
                <a16:creationId xmlns:a16="http://schemas.microsoft.com/office/drawing/2014/main" id="{B7164F1E-0496-A934-7E51-C8F676CA7BE9}"/>
              </a:ext>
            </a:extLst>
          </p:cNvPr>
          <p:cNvPicPr>
            <a:picLocks noChangeAspect="1"/>
          </p:cNvPicPr>
          <p:nvPr/>
        </p:nvPicPr>
        <p:blipFill>
          <a:blip r:embed="rId3"/>
          <a:stretch>
            <a:fillRect/>
          </a:stretch>
        </p:blipFill>
        <p:spPr>
          <a:xfrm>
            <a:off x="5218554" y="209320"/>
            <a:ext cx="1428750" cy="523875"/>
          </a:xfrm>
          <a:prstGeom prst="rect">
            <a:avLst/>
          </a:prstGeom>
        </p:spPr>
      </p:pic>
      <p:sp>
        <p:nvSpPr>
          <p:cNvPr id="14" name="TextBox 13">
            <a:extLst>
              <a:ext uri="{FF2B5EF4-FFF2-40B4-BE49-F238E27FC236}">
                <a16:creationId xmlns:a16="http://schemas.microsoft.com/office/drawing/2014/main" id="{07A13C88-3BCA-E5A6-D979-1980D9897C6F}"/>
              </a:ext>
            </a:extLst>
          </p:cNvPr>
          <p:cNvSpPr txBox="1"/>
          <p:nvPr/>
        </p:nvSpPr>
        <p:spPr>
          <a:xfrm>
            <a:off x="600764" y="1417438"/>
            <a:ext cx="6219136" cy="369332"/>
          </a:xfrm>
          <a:prstGeom prst="rect">
            <a:avLst/>
          </a:prstGeom>
          <a:noFill/>
        </p:spPr>
        <p:txBody>
          <a:bodyPr wrap="square" rtlCol="0">
            <a:spAutoFit/>
          </a:bodyPr>
          <a:lstStyle/>
          <a:p>
            <a:r>
              <a:rPr lang="en-US" sz="1800" dirty="0">
                <a:solidFill>
                  <a:schemeClr val="bg2"/>
                </a:solidFill>
                <a:latin typeface="Montserrat" panose="00000500000000000000" pitchFamily="2" charset="0"/>
              </a:rPr>
              <a:t>Arduino:</a:t>
            </a:r>
          </a:p>
        </p:txBody>
      </p:sp>
      <p:sp>
        <p:nvSpPr>
          <p:cNvPr id="11" name="TextBox 10">
            <a:extLst>
              <a:ext uri="{FF2B5EF4-FFF2-40B4-BE49-F238E27FC236}">
                <a16:creationId xmlns:a16="http://schemas.microsoft.com/office/drawing/2014/main" id="{6A58D1E8-3920-3C05-DBE4-BBC26F938D82}"/>
              </a:ext>
            </a:extLst>
          </p:cNvPr>
          <p:cNvSpPr txBox="1"/>
          <p:nvPr/>
        </p:nvSpPr>
        <p:spPr>
          <a:xfrm>
            <a:off x="4689907" y="2413259"/>
            <a:ext cx="2269693" cy="646331"/>
          </a:xfrm>
          <a:prstGeom prst="rect">
            <a:avLst/>
          </a:prstGeom>
          <a:noFill/>
        </p:spPr>
        <p:txBody>
          <a:bodyPr wrap="square">
            <a:spAutoFit/>
          </a:bodyPr>
          <a:lstStyle/>
          <a:p>
            <a:r>
              <a:rPr lang="en-US" sz="1800" b="1" dirty="0">
                <a:solidFill>
                  <a:schemeClr val="accent1"/>
                </a:solidFill>
                <a:latin typeface="Montserrat" panose="00000500000000000000" pitchFamily="2" charset="0"/>
              </a:rPr>
              <a:t>Arduino Mega anatomy</a:t>
            </a:r>
          </a:p>
        </p:txBody>
      </p:sp>
      <p:pic>
        <p:nvPicPr>
          <p:cNvPr id="3" name="Picture 2" descr="A circuit board with many components&#10;&#10;Description automatically generated">
            <a:extLst>
              <a:ext uri="{FF2B5EF4-FFF2-40B4-BE49-F238E27FC236}">
                <a16:creationId xmlns:a16="http://schemas.microsoft.com/office/drawing/2014/main" id="{50198E1E-E079-0212-1BCF-F869EF4B0262}"/>
              </a:ext>
            </a:extLst>
          </p:cNvPr>
          <p:cNvPicPr>
            <a:picLocks noChangeAspect="1"/>
          </p:cNvPicPr>
          <p:nvPr/>
        </p:nvPicPr>
        <p:blipFill>
          <a:blip r:embed="rId4"/>
          <a:srcRect r="1833" b="16050"/>
          <a:stretch/>
        </p:blipFill>
        <p:spPr>
          <a:xfrm>
            <a:off x="1023857" y="1834101"/>
            <a:ext cx="3623639" cy="3100079"/>
          </a:xfrm>
          <a:prstGeom prst="rect">
            <a:avLst/>
          </a:prstGeom>
        </p:spPr>
      </p:pic>
    </p:spTree>
    <p:extLst>
      <p:ext uri="{BB962C8B-B14F-4D97-AF65-F5344CB8AC3E}">
        <p14:creationId xmlns:p14="http://schemas.microsoft.com/office/powerpoint/2010/main" val="145413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6" name="Google Shape;216;p33"/>
          <p:cNvSpPr/>
          <p:nvPr/>
        </p:nvSpPr>
        <p:spPr>
          <a:xfrm>
            <a:off x="6732125"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3"/>
          <p:cNvSpPr/>
          <p:nvPr/>
        </p:nvSpPr>
        <p:spPr>
          <a:xfrm>
            <a:off x="7951325" y="257175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2BED4887-9E67-3CF4-7609-154A7F1DE959}"/>
              </a:ext>
            </a:extLst>
          </p:cNvPr>
          <p:cNvSpPr txBox="1"/>
          <p:nvPr/>
        </p:nvSpPr>
        <p:spPr>
          <a:xfrm>
            <a:off x="600764" y="209320"/>
            <a:ext cx="1189822" cy="707886"/>
          </a:xfrm>
          <a:prstGeom prst="rect">
            <a:avLst/>
          </a:prstGeom>
          <a:noFill/>
        </p:spPr>
        <p:txBody>
          <a:bodyPr wrap="square" rtlCol="0">
            <a:spAutoFit/>
          </a:bodyPr>
          <a:lstStyle/>
          <a:p>
            <a:r>
              <a:rPr lang="en-US" sz="4000" b="1" dirty="0">
                <a:solidFill>
                  <a:schemeClr val="bg2"/>
                </a:solidFill>
                <a:latin typeface="Montserrat" panose="00000500000000000000" pitchFamily="2" charset="0"/>
              </a:rPr>
              <a:t>02</a:t>
            </a:r>
            <a:endParaRPr lang="en-US" sz="7000" b="1" dirty="0">
              <a:solidFill>
                <a:schemeClr val="bg2"/>
              </a:solidFill>
              <a:latin typeface="Montserrat" panose="00000500000000000000" pitchFamily="2" charset="0"/>
            </a:endParaRPr>
          </a:p>
        </p:txBody>
      </p:sp>
      <p:sp>
        <p:nvSpPr>
          <p:cNvPr id="10" name="TextBox 9">
            <a:extLst>
              <a:ext uri="{FF2B5EF4-FFF2-40B4-BE49-F238E27FC236}">
                <a16:creationId xmlns:a16="http://schemas.microsoft.com/office/drawing/2014/main" id="{67439E71-2335-D8ED-4674-F618D57F07E7}"/>
              </a:ext>
            </a:extLst>
          </p:cNvPr>
          <p:cNvSpPr txBox="1"/>
          <p:nvPr/>
        </p:nvSpPr>
        <p:spPr>
          <a:xfrm>
            <a:off x="1324025" y="298506"/>
            <a:ext cx="3897970" cy="954107"/>
          </a:xfrm>
          <a:prstGeom prst="rect">
            <a:avLst/>
          </a:prstGeom>
          <a:noFill/>
        </p:spPr>
        <p:txBody>
          <a:bodyPr wrap="square">
            <a:spAutoFit/>
          </a:bodyPr>
          <a:lstStyle/>
          <a:p>
            <a:r>
              <a:rPr kumimoji="0" lang="en-US" sz="2800" b="1" i="0" u="none" strike="noStrike" kern="0" cap="none" spc="0" normalizeH="0" baseline="0" noProof="0" dirty="0">
                <a:ln>
                  <a:noFill/>
                </a:ln>
                <a:solidFill>
                  <a:srgbClr val="6E2770"/>
                </a:solidFill>
                <a:effectLst/>
                <a:uLnTx/>
                <a:uFillTx/>
                <a:latin typeface="Montserrat"/>
                <a:sym typeface="Montserrat"/>
              </a:rPr>
              <a:t>Embedded systems &amp; Electronic parts</a:t>
            </a:r>
            <a:endParaRPr lang="en-US" sz="1800" dirty="0"/>
          </a:p>
        </p:txBody>
      </p:sp>
      <p:pic>
        <p:nvPicPr>
          <p:cNvPr id="12" name="Picture 11" descr="A purple ribbon with red text&#10;&#10;Description automatically generated">
            <a:extLst>
              <a:ext uri="{FF2B5EF4-FFF2-40B4-BE49-F238E27FC236}">
                <a16:creationId xmlns:a16="http://schemas.microsoft.com/office/drawing/2014/main" id="{B7164F1E-0496-A934-7E51-C8F676CA7BE9}"/>
              </a:ext>
            </a:extLst>
          </p:cNvPr>
          <p:cNvPicPr>
            <a:picLocks noChangeAspect="1"/>
          </p:cNvPicPr>
          <p:nvPr/>
        </p:nvPicPr>
        <p:blipFill>
          <a:blip r:embed="rId3"/>
          <a:stretch>
            <a:fillRect/>
          </a:stretch>
        </p:blipFill>
        <p:spPr>
          <a:xfrm>
            <a:off x="5218554" y="209320"/>
            <a:ext cx="1428750" cy="523875"/>
          </a:xfrm>
          <a:prstGeom prst="rect">
            <a:avLst/>
          </a:prstGeom>
        </p:spPr>
      </p:pic>
      <p:sp>
        <p:nvSpPr>
          <p:cNvPr id="14" name="TextBox 13">
            <a:extLst>
              <a:ext uri="{FF2B5EF4-FFF2-40B4-BE49-F238E27FC236}">
                <a16:creationId xmlns:a16="http://schemas.microsoft.com/office/drawing/2014/main" id="{07A13C88-3BCA-E5A6-D979-1980D9897C6F}"/>
              </a:ext>
            </a:extLst>
          </p:cNvPr>
          <p:cNvSpPr txBox="1"/>
          <p:nvPr/>
        </p:nvSpPr>
        <p:spPr>
          <a:xfrm>
            <a:off x="600764" y="1417438"/>
            <a:ext cx="6219136" cy="1754326"/>
          </a:xfrm>
          <a:prstGeom prst="rect">
            <a:avLst/>
          </a:prstGeom>
          <a:noFill/>
        </p:spPr>
        <p:txBody>
          <a:bodyPr wrap="square" rtlCol="0">
            <a:spAutoFit/>
          </a:bodyPr>
          <a:lstStyle/>
          <a:p>
            <a:r>
              <a:rPr lang="en-US" sz="1800" dirty="0">
                <a:solidFill>
                  <a:schemeClr val="accent1"/>
                </a:solidFill>
                <a:latin typeface="Montserrat" panose="00000500000000000000" pitchFamily="2" charset="0"/>
              </a:rPr>
              <a:t>Sensors:</a:t>
            </a:r>
          </a:p>
          <a:p>
            <a:endParaRPr lang="en-US" sz="1800" dirty="0">
              <a:solidFill>
                <a:schemeClr val="accent1"/>
              </a:solidFill>
              <a:latin typeface="Montserrat" panose="00000500000000000000" pitchFamily="2" charset="0"/>
            </a:endParaRPr>
          </a:p>
          <a:p>
            <a:r>
              <a:rPr lang="en-US" sz="1800" dirty="0">
                <a:solidFill>
                  <a:schemeClr val="accent1"/>
                </a:solidFill>
                <a:latin typeface="Montserrat" panose="00000500000000000000" pitchFamily="2" charset="0"/>
              </a:rPr>
              <a:t>Sensors</a:t>
            </a:r>
            <a:r>
              <a:rPr lang="en-US" sz="1800" dirty="0">
                <a:latin typeface="Montserrat" panose="00000500000000000000" pitchFamily="2" charset="0"/>
              </a:rPr>
              <a:t> permit to extract information from the robot’s environment by measuring continuous physical properties.</a:t>
            </a:r>
          </a:p>
          <a:p>
            <a:endParaRPr lang="en-US" sz="1800" dirty="0">
              <a:latin typeface="Montserrat" panose="00000500000000000000" pitchFamily="2" charset="0"/>
            </a:endParaRPr>
          </a:p>
        </p:txBody>
      </p:sp>
      <p:sp>
        <p:nvSpPr>
          <p:cNvPr id="5" name="Freeform: Shape 4">
            <a:extLst>
              <a:ext uri="{FF2B5EF4-FFF2-40B4-BE49-F238E27FC236}">
                <a16:creationId xmlns:a16="http://schemas.microsoft.com/office/drawing/2014/main" id="{DAD19F08-89A8-CDE0-197E-3A37F3DE1AF4}"/>
              </a:ext>
            </a:extLst>
          </p:cNvPr>
          <p:cNvSpPr/>
          <p:nvPr/>
        </p:nvSpPr>
        <p:spPr>
          <a:xfrm rot="19457599">
            <a:off x="2658498" y="3633131"/>
            <a:ext cx="572416" cy="33662"/>
          </a:xfrm>
          <a:custGeom>
            <a:avLst/>
            <a:gdLst>
              <a:gd name="connsiteX0" fmla="*/ 0 w 572416"/>
              <a:gd name="connsiteY0" fmla="*/ 16831 h 33662"/>
              <a:gd name="connsiteX1" fmla="*/ 572416 w 572416"/>
              <a:gd name="connsiteY1" fmla="*/ 16831 h 33662"/>
            </a:gdLst>
            <a:ahLst/>
            <a:cxnLst>
              <a:cxn ang="0">
                <a:pos x="connsiteX0" y="connsiteY0"/>
              </a:cxn>
              <a:cxn ang="0">
                <a:pos x="connsiteX1" y="connsiteY1"/>
              </a:cxn>
            </a:cxnLst>
            <a:rect l="l" t="t" r="r" b="b"/>
            <a:pathLst>
              <a:path w="572416" h="33662">
                <a:moveTo>
                  <a:pt x="0" y="16831"/>
                </a:moveTo>
                <a:lnTo>
                  <a:pt x="572416" y="1683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84597" tIns="2520" rIns="284598" bIns="2521"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6" name="Freeform: Shape 5">
            <a:extLst>
              <a:ext uri="{FF2B5EF4-FFF2-40B4-BE49-F238E27FC236}">
                <a16:creationId xmlns:a16="http://schemas.microsoft.com/office/drawing/2014/main" id="{76F30D37-C459-D3F4-E15D-5EC34E1FBB40}"/>
              </a:ext>
            </a:extLst>
          </p:cNvPr>
          <p:cNvSpPr/>
          <p:nvPr/>
        </p:nvSpPr>
        <p:spPr>
          <a:xfrm>
            <a:off x="3177112" y="3192413"/>
            <a:ext cx="1162028" cy="581014"/>
          </a:xfrm>
          <a:custGeom>
            <a:avLst/>
            <a:gdLst>
              <a:gd name="connsiteX0" fmla="*/ 0 w 1162028"/>
              <a:gd name="connsiteY0" fmla="*/ 58101 h 581014"/>
              <a:gd name="connsiteX1" fmla="*/ 58101 w 1162028"/>
              <a:gd name="connsiteY1" fmla="*/ 0 h 581014"/>
              <a:gd name="connsiteX2" fmla="*/ 1103927 w 1162028"/>
              <a:gd name="connsiteY2" fmla="*/ 0 h 581014"/>
              <a:gd name="connsiteX3" fmla="*/ 1162028 w 1162028"/>
              <a:gd name="connsiteY3" fmla="*/ 58101 h 581014"/>
              <a:gd name="connsiteX4" fmla="*/ 1162028 w 1162028"/>
              <a:gd name="connsiteY4" fmla="*/ 522913 h 581014"/>
              <a:gd name="connsiteX5" fmla="*/ 1103927 w 1162028"/>
              <a:gd name="connsiteY5" fmla="*/ 581014 h 581014"/>
              <a:gd name="connsiteX6" fmla="*/ 58101 w 1162028"/>
              <a:gd name="connsiteY6" fmla="*/ 581014 h 581014"/>
              <a:gd name="connsiteX7" fmla="*/ 0 w 1162028"/>
              <a:gd name="connsiteY7" fmla="*/ 522913 h 581014"/>
              <a:gd name="connsiteX8" fmla="*/ 0 w 1162028"/>
              <a:gd name="connsiteY8" fmla="*/ 58101 h 581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2028" h="581014">
                <a:moveTo>
                  <a:pt x="0" y="58101"/>
                </a:moveTo>
                <a:cubicBezTo>
                  <a:pt x="0" y="26013"/>
                  <a:pt x="26013" y="0"/>
                  <a:pt x="58101" y="0"/>
                </a:cubicBezTo>
                <a:lnTo>
                  <a:pt x="1103927" y="0"/>
                </a:lnTo>
                <a:cubicBezTo>
                  <a:pt x="1136015" y="0"/>
                  <a:pt x="1162028" y="26013"/>
                  <a:pt x="1162028" y="58101"/>
                </a:cubicBezTo>
                <a:lnTo>
                  <a:pt x="1162028" y="522913"/>
                </a:lnTo>
                <a:cubicBezTo>
                  <a:pt x="1162028" y="555001"/>
                  <a:pt x="1136015" y="581014"/>
                  <a:pt x="1103927" y="581014"/>
                </a:cubicBezTo>
                <a:lnTo>
                  <a:pt x="58101" y="581014"/>
                </a:lnTo>
                <a:cubicBezTo>
                  <a:pt x="26013" y="581014"/>
                  <a:pt x="0" y="555001"/>
                  <a:pt x="0" y="522913"/>
                </a:cubicBezTo>
                <a:lnTo>
                  <a:pt x="0" y="5810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907" tIns="25907" rIns="25907" bIns="25907"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anose="020F0502020204030204" pitchFamily="34" charset="0"/>
                <a:cs typeface="Calibri" panose="020F0502020204030204" pitchFamily="34" charset="0"/>
              </a:rPr>
              <a:t>Exteroceptive sensors</a:t>
            </a:r>
          </a:p>
        </p:txBody>
      </p:sp>
      <p:sp>
        <p:nvSpPr>
          <p:cNvPr id="8" name="Freeform: Shape 7">
            <a:extLst>
              <a:ext uri="{FF2B5EF4-FFF2-40B4-BE49-F238E27FC236}">
                <a16:creationId xmlns:a16="http://schemas.microsoft.com/office/drawing/2014/main" id="{9C4E9381-572B-A053-CC34-6E3AE7B64C31}"/>
              </a:ext>
            </a:extLst>
          </p:cNvPr>
          <p:cNvSpPr/>
          <p:nvPr/>
        </p:nvSpPr>
        <p:spPr>
          <a:xfrm rot="19457599">
            <a:off x="4285338" y="3299048"/>
            <a:ext cx="572416" cy="33662"/>
          </a:xfrm>
          <a:custGeom>
            <a:avLst/>
            <a:gdLst>
              <a:gd name="connsiteX0" fmla="*/ 0 w 572416"/>
              <a:gd name="connsiteY0" fmla="*/ 16831 h 33662"/>
              <a:gd name="connsiteX1" fmla="*/ 572416 w 572416"/>
              <a:gd name="connsiteY1" fmla="*/ 16831 h 33662"/>
            </a:gdLst>
            <a:ahLst/>
            <a:cxnLst>
              <a:cxn ang="0">
                <a:pos x="connsiteX0" y="connsiteY0"/>
              </a:cxn>
              <a:cxn ang="0">
                <a:pos x="connsiteX1" y="connsiteY1"/>
              </a:cxn>
            </a:cxnLst>
            <a:rect l="l" t="t" r="r" b="b"/>
            <a:pathLst>
              <a:path w="572416" h="33662">
                <a:moveTo>
                  <a:pt x="0" y="16831"/>
                </a:moveTo>
                <a:lnTo>
                  <a:pt x="572416" y="16831"/>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84598" tIns="2520" rIns="284597" bIns="2521"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9" name="Freeform: Shape 8">
            <a:extLst>
              <a:ext uri="{FF2B5EF4-FFF2-40B4-BE49-F238E27FC236}">
                <a16:creationId xmlns:a16="http://schemas.microsoft.com/office/drawing/2014/main" id="{50B28D77-3162-306C-BC1B-CCCD5A2B21A8}"/>
              </a:ext>
            </a:extLst>
          </p:cNvPr>
          <p:cNvSpPr/>
          <p:nvPr/>
        </p:nvSpPr>
        <p:spPr>
          <a:xfrm>
            <a:off x="4803952" y="2858330"/>
            <a:ext cx="1162028" cy="581014"/>
          </a:xfrm>
          <a:custGeom>
            <a:avLst/>
            <a:gdLst>
              <a:gd name="connsiteX0" fmla="*/ 0 w 1162028"/>
              <a:gd name="connsiteY0" fmla="*/ 58101 h 581014"/>
              <a:gd name="connsiteX1" fmla="*/ 58101 w 1162028"/>
              <a:gd name="connsiteY1" fmla="*/ 0 h 581014"/>
              <a:gd name="connsiteX2" fmla="*/ 1103927 w 1162028"/>
              <a:gd name="connsiteY2" fmla="*/ 0 h 581014"/>
              <a:gd name="connsiteX3" fmla="*/ 1162028 w 1162028"/>
              <a:gd name="connsiteY3" fmla="*/ 58101 h 581014"/>
              <a:gd name="connsiteX4" fmla="*/ 1162028 w 1162028"/>
              <a:gd name="connsiteY4" fmla="*/ 522913 h 581014"/>
              <a:gd name="connsiteX5" fmla="*/ 1103927 w 1162028"/>
              <a:gd name="connsiteY5" fmla="*/ 581014 h 581014"/>
              <a:gd name="connsiteX6" fmla="*/ 58101 w 1162028"/>
              <a:gd name="connsiteY6" fmla="*/ 581014 h 581014"/>
              <a:gd name="connsiteX7" fmla="*/ 0 w 1162028"/>
              <a:gd name="connsiteY7" fmla="*/ 522913 h 581014"/>
              <a:gd name="connsiteX8" fmla="*/ 0 w 1162028"/>
              <a:gd name="connsiteY8" fmla="*/ 58101 h 581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2028" h="581014">
                <a:moveTo>
                  <a:pt x="0" y="58101"/>
                </a:moveTo>
                <a:cubicBezTo>
                  <a:pt x="0" y="26013"/>
                  <a:pt x="26013" y="0"/>
                  <a:pt x="58101" y="0"/>
                </a:cubicBezTo>
                <a:lnTo>
                  <a:pt x="1103927" y="0"/>
                </a:lnTo>
                <a:cubicBezTo>
                  <a:pt x="1136015" y="0"/>
                  <a:pt x="1162028" y="26013"/>
                  <a:pt x="1162028" y="58101"/>
                </a:cubicBezTo>
                <a:lnTo>
                  <a:pt x="1162028" y="522913"/>
                </a:lnTo>
                <a:cubicBezTo>
                  <a:pt x="1162028" y="555001"/>
                  <a:pt x="1136015" y="581014"/>
                  <a:pt x="1103927" y="581014"/>
                </a:cubicBezTo>
                <a:lnTo>
                  <a:pt x="58101" y="581014"/>
                </a:lnTo>
                <a:cubicBezTo>
                  <a:pt x="26013" y="581014"/>
                  <a:pt x="0" y="555001"/>
                  <a:pt x="0" y="522913"/>
                </a:cubicBezTo>
                <a:lnTo>
                  <a:pt x="0" y="5810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907" tIns="25907" rIns="25907" bIns="25907"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anose="020F0502020204030204" pitchFamily="34" charset="0"/>
                <a:cs typeface="Calibri" panose="020F0502020204030204" pitchFamily="34" charset="0"/>
              </a:rPr>
              <a:t>Passive sensors</a:t>
            </a:r>
          </a:p>
        </p:txBody>
      </p:sp>
      <p:sp>
        <p:nvSpPr>
          <p:cNvPr id="11" name="Freeform: Shape 10">
            <a:extLst>
              <a:ext uri="{FF2B5EF4-FFF2-40B4-BE49-F238E27FC236}">
                <a16:creationId xmlns:a16="http://schemas.microsoft.com/office/drawing/2014/main" id="{AD0DF391-B9EA-A986-9272-0B14619660C7}"/>
              </a:ext>
            </a:extLst>
          </p:cNvPr>
          <p:cNvSpPr/>
          <p:nvPr/>
        </p:nvSpPr>
        <p:spPr>
          <a:xfrm rot="2142401">
            <a:off x="4285338" y="3633131"/>
            <a:ext cx="572416" cy="33662"/>
          </a:xfrm>
          <a:custGeom>
            <a:avLst/>
            <a:gdLst>
              <a:gd name="connsiteX0" fmla="*/ 0 w 572416"/>
              <a:gd name="connsiteY0" fmla="*/ 16831 h 33662"/>
              <a:gd name="connsiteX1" fmla="*/ 572416 w 572416"/>
              <a:gd name="connsiteY1" fmla="*/ 16831 h 33662"/>
            </a:gdLst>
            <a:ahLst/>
            <a:cxnLst>
              <a:cxn ang="0">
                <a:pos x="connsiteX0" y="connsiteY0"/>
              </a:cxn>
              <a:cxn ang="0">
                <a:pos x="connsiteX1" y="connsiteY1"/>
              </a:cxn>
            </a:cxnLst>
            <a:rect l="l" t="t" r="r" b="b"/>
            <a:pathLst>
              <a:path w="572416" h="33662">
                <a:moveTo>
                  <a:pt x="0" y="16831"/>
                </a:moveTo>
                <a:lnTo>
                  <a:pt x="572416" y="16831"/>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84598" tIns="2521" rIns="284597" bIns="2520"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13" name="Freeform: Shape 12">
            <a:extLst>
              <a:ext uri="{FF2B5EF4-FFF2-40B4-BE49-F238E27FC236}">
                <a16:creationId xmlns:a16="http://schemas.microsoft.com/office/drawing/2014/main" id="{3B3A06FB-D76B-F7A5-B776-8C2C0E2F84AD}"/>
              </a:ext>
            </a:extLst>
          </p:cNvPr>
          <p:cNvSpPr/>
          <p:nvPr/>
        </p:nvSpPr>
        <p:spPr>
          <a:xfrm>
            <a:off x="4803952" y="3526496"/>
            <a:ext cx="1162028" cy="581014"/>
          </a:xfrm>
          <a:custGeom>
            <a:avLst/>
            <a:gdLst>
              <a:gd name="connsiteX0" fmla="*/ 0 w 1162028"/>
              <a:gd name="connsiteY0" fmla="*/ 58101 h 581014"/>
              <a:gd name="connsiteX1" fmla="*/ 58101 w 1162028"/>
              <a:gd name="connsiteY1" fmla="*/ 0 h 581014"/>
              <a:gd name="connsiteX2" fmla="*/ 1103927 w 1162028"/>
              <a:gd name="connsiteY2" fmla="*/ 0 h 581014"/>
              <a:gd name="connsiteX3" fmla="*/ 1162028 w 1162028"/>
              <a:gd name="connsiteY3" fmla="*/ 58101 h 581014"/>
              <a:gd name="connsiteX4" fmla="*/ 1162028 w 1162028"/>
              <a:gd name="connsiteY4" fmla="*/ 522913 h 581014"/>
              <a:gd name="connsiteX5" fmla="*/ 1103927 w 1162028"/>
              <a:gd name="connsiteY5" fmla="*/ 581014 h 581014"/>
              <a:gd name="connsiteX6" fmla="*/ 58101 w 1162028"/>
              <a:gd name="connsiteY6" fmla="*/ 581014 h 581014"/>
              <a:gd name="connsiteX7" fmla="*/ 0 w 1162028"/>
              <a:gd name="connsiteY7" fmla="*/ 522913 h 581014"/>
              <a:gd name="connsiteX8" fmla="*/ 0 w 1162028"/>
              <a:gd name="connsiteY8" fmla="*/ 58101 h 581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2028" h="581014">
                <a:moveTo>
                  <a:pt x="0" y="58101"/>
                </a:moveTo>
                <a:cubicBezTo>
                  <a:pt x="0" y="26013"/>
                  <a:pt x="26013" y="0"/>
                  <a:pt x="58101" y="0"/>
                </a:cubicBezTo>
                <a:lnTo>
                  <a:pt x="1103927" y="0"/>
                </a:lnTo>
                <a:cubicBezTo>
                  <a:pt x="1136015" y="0"/>
                  <a:pt x="1162028" y="26013"/>
                  <a:pt x="1162028" y="58101"/>
                </a:cubicBezTo>
                <a:lnTo>
                  <a:pt x="1162028" y="522913"/>
                </a:lnTo>
                <a:cubicBezTo>
                  <a:pt x="1162028" y="555001"/>
                  <a:pt x="1136015" y="581014"/>
                  <a:pt x="1103927" y="581014"/>
                </a:cubicBezTo>
                <a:lnTo>
                  <a:pt x="58101" y="581014"/>
                </a:lnTo>
                <a:cubicBezTo>
                  <a:pt x="26013" y="581014"/>
                  <a:pt x="0" y="555001"/>
                  <a:pt x="0" y="522913"/>
                </a:cubicBezTo>
                <a:lnTo>
                  <a:pt x="0" y="5810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907" tIns="25907" rIns="25907" bIns="25907"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anose="020F0502020204030204" pitchFamily="34" charset="0"/>
                <a:cs typeface="Calibri" panose="020F0502020204030204" pitchFamily="34" charset="0"/>
              </a:rPr>
              <a:t>Active sensors</a:t>
            </a:r>
          </a:p>
        </p:txBody>
      </p:sp>
      <p:sp>
        <p:nvSpPr>
          <p:cNvPr id="15" name="Freeform: Shape 14">
            <a:extLst>
              <a:ext uri="{FF2B5EF4-FFF2-40B4-BE49-F238E27FC236}">
                <a16:creationId xmlns:a16="http://schemas.microsoft.com/office/drawing/2014/main" id="{531338BE-E852-357E-A9AB-DDCB9E26ACCC}"/>
              </a:ext>
            </a:extLst>
          </p:cNvPr>
          <p:cNvSpPr/>
          <p:nvPr/>
        </p:nvSpPr>
        <p:spPr>
          <a:xfrm rot="2142401">
            <a:off x="2658498" y="3967214"/>
            <a:ext cx="572416" cy="33662"/>
          </a:xfrm>
          <a:custGeom>
            <a:avLst/>
            <a:gdLst>
              <a:gd name="connsiteX0" fmla="*/ 0 w 572416"/>
              <a:gd name="connsiteY0" fmla="*/ 16831 h 33662"/>
              <a:gd name="connsiteX1" fmla="*/ 572416 w 572416"/>
              <a:gd name="connsiteY1" fmla="*/ 16831 h 33662"/>
            </a:gdLst>
            <a:ahLst/>
            <a:cxnLst>
              <a:cxn ang="0">
                <a:pos x="connsiteX0" y="connsiteY0"/>
              </a:cxn>
              <a:cxn ang="0">
                <a:pos x="connsiteX1" y="connsiteY1"/>
              </a:cxn>
            </a:cxnLst>
            <a:rect l="l" t="t" r="r" b="b"/>
            <a:pathLst>
              <a:path w="572416" h="33662">
                <a:moveTo>
                  <a:pt x="0" y="16831"/>
                </a:moveTo>
                <a:lnTo>
                  <a:pt x="572416" y="1683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84598" tIns="2521" rIns="284598" bIns="2521"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16" name="Freeform: Shape 15">
            <a:extLst>
              <a:ext uri="{FF2B5EF4-FFF2-40B4-BE49-F238E27FC236}">
                <a16:creationId xmlns:a16="http://schemas.microsoft.com/office/drawing/2014/main" id="{27592149-9705-B21F-21F2-670D13402BC0}"/>
              </a:ext>
            </a:extLst>
          </p:cNvPr>
          <p:cNvSpPr/>
          <p:nvPr/>
        </p:nvSpPr>
        <p:spPr>
          <a:xfrm>
            <a:off x="3177112" y="3860580"/>
            <a:ext cx="1162028" cy="581014"/>
          </a:xfrm>
          <a:custGeom>
            <a:avLst/>
            <a:gdLst>
              <a:gd name="connsiteX0" fmla="*/ 0 w 1162028"/>
              <a:gd name="connsiteY0" fmla="*/ 58101 h 581014"/>
              <a:gd name="connsiteX1" fmla="*/ 58101 w 1162028"/>
              <a:gd name="connsiteY1" fmla="*/ 0 h 581014"/>
              <a:gd name="connsiteX2" fmla="*/ 1103927 w 1162028"/>
              <a:gd name="connsiteY2" fmla="*/ 0 h 581014"/>
              <a:gd name="connsiteX3" fmla="*/ 1162028 w 1162028"/>
              <a:gd name="connsiteY3" fmla="*/ 58101 h 581014"/>
              <a:gd name="connsiteX4" fmla="*/ 1162028 w 1162028"/>
              <a:gd name="connsiteY4" fmla="*/ 522913 h 581014"/>
              <a:gd name="connsiteX5" fmla="*/ 1103927 w 1162028"/>
              <a:gd name="connsiteY5" fmla="*/ 581014 h 581014"/>
              <a:gd name="connsiteX6" fmla="*/ 58101 w 1162028"/>
              <a:gd name="connsiteY6" fmla="*/ 581014 h 581014"/>
              <a:gd name="connsiteX7" fmla="*/ 0 w 1162028"/>
              <a:gd name="connsiteY7" fmla="*/ 522913 h 581014"/>
              <a:gd name="connsiteX8" fmla="*/ 0 w 1162028"/>
              <a:gd name="connsiteY8" fmla="*/ 58101 h 581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2028" h="581014">
                <a:moveTo>
                  <a:pt x="0" y="58101"/>
                </a:moveTo>
                <a:cubicBezTo>
                  <a:pt x="0" y="26013"/>
                  <a:pt x="26013" y="0"/>
                  <a:pt x="58101" y="0"/>
                </a:cubicBezTo>
                <a:lnTo>
                  <a:pt x="1103927" y="0"/>
                </a:lnTo>
                <a:cubicBezTo>
                  <a:pt x="1136015" y="0"/>
                  <a:pt x="1162028" y="26013"/>
                  <a:pt x="1162028" y="58101"/>
                </a:cubicBezTo>
                <a:lnTo>
                  <a:pt x="1162028" y="522913"/>
                </a:lnTo>
                <a:cubicBezTo>
                  <a:pt x="1162028" y="555001"/>
                  <a:pt x="1136015" y="581014"/>
                  <a:pt x="1103927" y="581014"/>
                </a:cubicBezTo>
                <a:lnTo>
                  <a:pt x="58101" y="581014"/>
                </a:lnTo>
                <a:cubicBezTo>
                  <a:pt x="26013" y="581014"/>
                  <a:pt x="0" y="555001"/>
                  <a:pt x="0" y="522913"/>
                </a:cubicBezTo>
                <a:lnTo>
                  <a:pt x="0" y="5810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907" tIns="25907" rIns="25907" bIns="25907"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anose="020F0502020204030204" pitchFamily="34" charset="0"/>
                <a:cs typeface="Calibri" panose="020F0502020204030204" pitchFamily="34" charset="0"/>
              </a:rPr>
              <a:t>Proprioceptive sensors</a:t>
            </a:r>
          </a:p>
        </p:txBody>
      </p:sp>
      <p:sp>
        <p:nvSpPr>
          <p:cNvPr id="17" name="TextBox 16">
            <a:extLst>
              <a:ext uri="{FF2B5EF4-FFF2-40B4-BE49-F238E27FC236}">
                <a16:creationId xmlns:a16="http://schemas.microsoft.com/office/drawing/2014/main" id="{4090CB73-7E43-9759-3733-9C9C9E6D9446}"/>
              </a:ext>
            </a:extLst>
          </p:cNvPr>
          <p:cNvSpPr txBox="1"/>
          <p:nvPr/>
        </p:nvSpPr>
        <p:spPr>
          <a:xfrm>
            <a:off x="705872" y="3610794"/>
            <a:ext cx="2283630" cy="369332"/>
          </a:xfrm>
          <a:prstGeom prst="rect">
            <a:avLst/>
          </a:prstGeom>
          <a:noFill/>
        </p:spPr>
        <p:txBody>
          <a:bodyPr wrap="square" rtlCol="0">
            <a:spAutoFit/>
          </a:bodyPr>
          <a:lstStyle/>
          <a:p>
            <a:r>
              <a:rPr lang="en-US" sz="1800" dirty="0">
                <a:latin typeface="Montserrat" panose="00000500000000000000" pitchFamily="2" charset="0"/>
              </a:rPr>
              <a:t>T</a:t>
            </a:r>
            <a:r>
              <a:rPr lang="en-US" sz="1800" b="0" i="0" u="none" strike="noStrike" baseline="0" dirty="0">
                <a:solidFill>
                  <a:srgbClr val="000000"/>
                </a:solidFill>
                <a:latin typeface="Montserrat" panose="00000500000000000000" pitchFamily="2" charset="0"/>
              </a:rPr>
              <a:t>ypes of </a:t>
            </a:r>
            <a:r>
              <a:rPr lang="en-US" sz="1800" b="0" i="0" u="none" strike="noStrike" baseline="0" dirty="0">
                <a:solidFill>
                  <a:schemeClr val="accent1"/>
                </a:solidFill>
                <a:latin typeface="Montserrat" panose="00000500000000000000" pitchFamily="2" charset="0"/>
              </a:rPr>
              <a:t>sensors</a:t>
            </a:r>
            <a:r>
              <a:rPr lang="en-US" sz="1800" b="0" i="0" u="none" strike="noStrike" baseline="0" dirty="0">
                <a:solidFill>
                  <a:srgbClr val="000000"/>
                </a:solidFill>
                <a:latin typeface="Montserrat" panose="00000500000000000000" pitchFamily="2" charset="0"/>
              </a:rPr>
              <a:t> </a:t>
            </a:r>
            <a:endParaRPr lang="en-US" dirty="0">
              <a:latin typeface="Montserrat" panose="00000500000000000000" pitchFamily="2" charset="0"/>
            </a:endParaRPr>
          </a:p>
        </p:txBody>
      </p:sp>
    </p:spTree>
    <p:extLst>
      <p:ext uri="{BB962C8B-B14F-4D97-AF65-F5344CB8AC3E}">
        <p14:creationId xmlns:p14="http://schemas.microsoft.com/office/powerpoint/2010/main" val="615898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6" name="Google Shape;216;p33"/>
          <p:cNvSpPr/>
          <p:nvPr/>
        </p:nvSpPr>
        <p:spPr>
          <a:xfrm>
            <a:off x="6732125"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3"/>
          <p:cNvSpPr/>
          <p:nvPr/>
        </p:nvSpPr>
        <p:spPr>
          <a:xfrm>
            <a:off x="7951325" y="257175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2BED4887-9E67-3CF4-7609-154A7F1DE959}"/>
              </a:ext>
            </a:extLst>
          </p:cNvPr>
          <p:cNvSpPr txBox="1"/>
          <p:nvPr/>
        </p:nvSpPr>
        <p:spPr>
          <a:xfrm>
            <a:off x="600764" y="209320"/>
            <a:ext cx="1189822" cy="707886"/>
          </a:xfrm>
          <a:prstGeom prst="rect">
            <a:avLst/>
          </a:prstGeom>
          <a:noFill/>
        </p:spPr>
        <p:txBody>
          <a:bodyPr wrap="square" rtlCol="0">
            <a:spAutoFit/>
          </a:bodyPr>
          <a:lstStyle/>
          <a:p>
            <a:r>
              <a:rPr lang="en-US" sz="4000" b="1" dirty="0">
                <a:solidFill>
                  <a:schemeClr val="bg2"/>
                </a:solidFill>
                <a:latin typeface="Montserrat" panose="00000500000000000000" pitchFamily="2" charset="0"/>
              </a:rPr>
              <a:t>02</a:t>
            </a:r>
            <a:endParaRPr lang="en-US" sz="7000" b="1" dirty="0">
              <a:solidFill>
                <a:schemeClr val="bg2"/>
              </a:solidFill>
              <a:latin typeface="Montserrat" panose="00000500000000000000" pitchFamily="2" charset="0"/>
            </a:endParaRPr>
          </a:p>
        </p:txBody>
      </p:sp>
      <p:sp>
        <p:nvSpPr>
          <p:cNvPr id="10" name="TextBox 9">
            <a:extLst>
              <a:ext uri="{FF2B5EF4-FFF2-40B4-BE49-F238E27FC236}">
                <a16:creationId xmlns:a16="http://schemas.microsoft.com/office/drawing/2014/main" id="{67439E71-2335-D8ED-4674-F618D57F07E7}"/>
              </a:ext>
            </a:extLst>
          </p:cNvPr>
          <p:cNvSpPr txBox="1"/>
          <p:nvPr/>
        </p:nvSpPr>
        <p:spPr>
          <a:xfrm>
            <a:off x="1324025" y="298506"/>
            <a:ext cx="3897970" cy="954107"/>
          </a:xfrm>
          <a:prstGeom prst="rect">
            <a:avLst/>
          </a:prstGeom>
          <a:noFill/>
        </p:spPr>
        <p:txBody>
          <a:bodyPr wrap="square">
            <a:spAutoFit/>
          </a:bodyPr>
          <a:lstStyle/>
          <a:p>
            <a:r>
              <a:rPr kumimoji="0" lang="en-US" sz="2800" b="1" i="0" u="none" strike="noStrike" kern="0" cap="none" spc="0" normalizeH="0" baseline="0" noProof="0" dirty="0">
                <a:ln>
                  <a:noFill/>
                </a:ln>
                <a:solidFill>
                  <a:srgbClr val="6E2770"/>
                </a:solidFill>
                <a:effectLst/>
                <a:uLnTx/>
                <a:uFillTx/>
                <a:latin typeface="Montserrat"/>
                <a:sym typeface="Montserrat"/>
              </a:rPr>
              <a:t>Embedded systems &amp; Electronic parts</a:t>
            </a:r>
            <a:endParaRPr lang="en-US" sz="1800" dirty="0"/>
          </a:p>
        </p:txBody>
      </p:sp>
      <p:pic>
        <p:nvPicPr>
          <p:cNvPr id="12" name="Picture 11" descr="A purple ribbon with red text&#10;&#10;Description automatically generated">
            <a:extLst>
              <a:ext uri="{FF2B5EF4-FFF2-40B4-BE49-F238E27FC236}">
                <a16:creationId xmlns:a16="http://schemas.microsoft.com/office/drawing/2014/main" id="{B7164F1E-0496-A934-7E51-C8F676CA7BE9}"/>
              </a:ext>
            </a:extLst>
          </p:cNvPr>
          <p:cNvPicPr>
            <a:picLocks noChangeAspect="1"/>
          </p:cNvPicPr>
          <p:nvPr/>
        </p:nvPicPr>
        <p:blipFill>
          <a:blip r:embed="rId3"/>
          <a:stretch>
            <a:fillRect/>
          </a:stretch>
        </p:blipFill>
        <p:spPr>
          <a:xfrm>
            <a:off x="5218554" y="209320"/>
            <a:ext cx="1428750" cy="523875"/>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7A13C88-3BCA-E5A6-D979-1980D9897C6F}"/>
                  </a:ext>
                </a:extLst>
              </p:cNvPr>
              <p:cNvSpPr txBox="1"/>
              <p:nvPr/>
            </p:nvSpPr>
            <p:spPr>
              <a:xfrm>
                <a:off x="600764" y="1417438"/>
                <a:ext cx="6219136" cy="3825150"/>
              </a:xfrm>
              <a:prstGeom prst="rect">
                <a:avLst/>
              </a:prstGeom>
              <a:noFill/>
            </p:spPr>
            <p:txBody>
              <a:bodyPr wrap="square" rtlCol="0">
                <a:spAutoFit/>
              </a:bodyPr>
              <a:lstStyle/>
              <a:p>
                <a:r>
                  <a:rPr lang="en-US" sz="1800" dirty="0">
                    <a:solidFill>
                      <a:schemeClr val="accent1"/>
                    </a:solidFill>
                    <a:latin typeface="Montserrat" panose="00000500000000000000" pitchFamily="2" charset="0"/>
                  </a:rPr>
                  <a:t>Sensors:</a:t>
                </a:r>
              </a:p>
              <a:p>
                <a:r>
                  <a:rPr lang="en-US" sz="1800" b="0" i="0" u="none" strike="noStrike" baseline="0" dirty="0">
                    <a:solidFill>
                      <a:srgbClr val="000000"/>
                    </a:solidFill>
                    <a:latin typeface="Montserrat" panose="00000500000000000000" pitchFamily="2" charset="0"/>
                  </a:rPr>
                  <a:t>some common sensors:</a:t>
                </a:r>
              </a:p>
              <a:p>
                <a:r>
                  <a:rPr lang="en-US" sz="1800" dirty="0">
                    <a:latin typeface="Montserrat" panose="00000500000000000000" pitchFamily="2" charset="0"/>
                  </a:rPr>
                  <a:t>1. </a:t>
                </a:r>
                <a:r>
                  <a:rPr lang="en-US" sz="1800" dirty="0">
                    <a:solidFill>
                      <a:schemeClr val="accent1"/>
                    </a:solidFill>
                    <a:latin typeface="Montserrat" panose="00000500000000000000" pitchFamily="2" charset="0"/>
                  </a:rPr>
                  <a:t>Ultrasonic</a:t>
                </a:r>
                <a:r>
                  <a:rPr lang="en-US" sz="1800" dirty="0">
                    <a:latin typeface="Montserrat" panose="00000500000000000000" pitchFamily="2" charset="0"/>
                  </a:rPr>
                  <a:t> Sensor:</a:t>
                </a:r>
                <a:endParaRPr lang="en-US" sz="1800" b="0" i="0" u="none" strike="noStrike" baseline="0" dirty="0">
                  <a:solidFill>
                    <a:srgbClr val="000000"/>
                  </a:solidFill>
                  <a:latin typeface="Montserrat" panose="00000500000000000000" pitchFamily="2" charset="0"/>
                </a:endParaRPr>
              </a:p>
              <a:p>
                <a:r>
                  <a:rPr lang="en-US" sz="1800" dirty="0">
                    <a:latin typeface="Montserrat" panose="00000500000000000000" pitchFamily="2" charset="0"/>
                  </a:rPr>
                  <a:t>Measures </a:t>
                </a:r>
                <a:r>
                  <a:rPr lang="en-US" sz="1800" dirty="0">
                    <a:solidFill>
                      <a:schemeClr val="accent1"/>
                    </a:solidFill>
                    <a:latin typeface="Montserrat" panose="00000500000000000000" pitchFamily="2" charset="0"/>
                  </a:rPr>
                  <a:t>distance</a:t>
                </a:r>
                <a:r>
                  <a:rPr lang="en-US" sz="1800" dirty="0">
                    <a:latin typeface="Montserrat" panose="00000500000000000000" pitchFamily="2" charset="0"/>
                  </a:rPr>
                  <a:t> by emitting ultrasonic waves and measuring the time it takes for the waves to reflect back after hitting an object.</a:t>
                </a:r>
              </a:p>
              <a:p>
                <a:endParaRPr lang="en-US" sz="1800" dirty="0">
                  <a:latin typeface="Montserrat" panose="00000500000000000000" pitchFamily="2" charset="0"/>
                </a:endParaRPr>
              </a:p>
              <a:p>
                <a:r>
                  <a:rPr lang="en-US" sz="1800" dirty="0">
                    <a:latin typeface="Montserrat" panose="00000500000000000000" pitchFamily="2" charset="0"/>
                  </a:rPr>
                  <a:t>It calculates distance using the formula</a:t>
                </a:r>
              </a:p>
              <a:p>
                <a:endParaRPr lang="en-US" sz="1800" dirty="0">
                  <a:latin typeface="Montserrat" panose="00000500000000000000" pitchFamily="2" charset="0"/>
                </a:endParaRPr>
              </a:p>
              <a:p>
                <a:pPr/>
                <a14:m>
                  <m:oMathPara xmlns:m="http://schemas.openxmlformats.org/officeDocument/2006/math">
                    <m:oMathParaPr>
                      <m:jc m:val="centerGroup"/>
                    </m:oMathParaPr>
                    <m:oMath xmlns:m="http://schemas.openxmlformats.org/officeDocument/2006/math">
                      <m:r>
                        <m:rPr>
                          <m:nor/>
                        </m:rPr>
                        <a:rPr lang="en-US" sz="2000" b="1" smtClean="0">
                          <a:solidFill>
                            <a:schemeClr val="accent1"/>
                          </a:solidFill>
                          <a:latin typeface="Montserrat" panose="00000500000000000000" pitchFamily="2" charset="0"/>
                        </a:rPr>
                        <m:t>Distance</m:t>
                      </m:r>
                      <m:r>
                        <a:rPr lang="en-US" sz="2000" b="1" i="1" smtClean="0">
                          <a:latin typeface="Cambria Math" panose="02040503050406030204" pitchFamily="18" charset="0"/>
                        </a:rPr>
                        <m:t>=</m:t>
                      </m:r>
                      <m:f>
                        <m:fPr>
                          <m:ctrlPr>
                            <a:rPr lang="en-US" sz="2800" b="1" i="1" smtClean="0">
                              <a:latin typeface="Cambria Math" panose="02040503050406030204" pitchFamily="18" charset="0"/>
                            </a:rPr>
                          </m:ctrlPr>
                        </m:fPr>
                        <m:num>
                          <m:r>
                            <m:rPr>
                              <m:nor/>
                            </m:rPr>
                            <a:rPr lang="en-US" sz="2000" b="1">
                              <a:latin typeface="Montserrat" panose="00000500000000000000" pitchFamily="2" charset="0"/>
                            </a:rPr>
                            <m:t>Time</m:t>
                          </m:r>
                          <m:r>
                            <m:rPr>
                              <m:nor/>
                            </m:rPr>
                            <a:rPr lang="en-US" sz="2000" b="1" i="0" smtClean="0">
                              <a:latin typeface="Montserrat" panose="00000500000000000000" pitchFamily="2" charset="0"/>
                            </a:rPr>
                            <m:t> </m:t>
                          </m:r>
                          <m:r>
                            <m:rPr>
                              <m:nor/>
                            </m:rPr>
                            <a:rPr lang="en-US" sz="2000" b="1">
                              <a:latin typeface="Montserrat" panose="00000500000000000000" pitchFamily="2" charset="0"/>
                            </a:rPr>
                            <m:t>×</m:t>
                          </m:r>
                          <m:r>
                            <m:rPr>
                              <m:nor/>
                            </m:rPr>
                            <a:rPr lang="en-US" sz="2000" b="1" i="0" smtClean="0">
                              <a:latin typeface="Montserrat" panose="00000500000000000000" pitchFamily="2" charset="0"/>
                            </a:rPr>
                            <m:t> </m:t>
                          </m:r>
                          <m:r>
                            <m:rPr>
                              <m:nor/>
                            </m:rPr>
                            <a:rPr lang="en-US" sz="2000" b="1">
                              <a:latin typeface="Montserrat" panose="00000500000000000000" pitchFamily="2" charset="0"/>
                            </a:rPr>
                            <m:t>Speed</m:t>
                          </m:r>
                          <m:r>
                            <m:rPr>
                              <m:nor/>
                            </m:rPr>
                            <a:rPr lang="en-US" sz="2000" b="1">
                              <a:latin typeface="Montserrat" panose="00000500000000000000" pitchFamily="2" charset="0"/>
                            </a:rPr>
                            <m:t> </m:t>
                          </m:r>
                          <m:r>
                            <m:rPr>
                              <m:nor/>
                            </m:rPr>
                            <a:rPr lang="en-US" sz="2000" b="1">
                              <a:latin typeface="Montserrat" panose="00000500000000000000" pitchFamily="2" charset="0"/>
                            </a:rPr>
                            <m:t>of</m:t>
                          </m:r>
                          <m:r>
                            <m:rPr>
                              <m:nor/>
                            </m:rPr>
                            <a:rPr lang="en-US" sz="2000" b="1">
                              <a:latin typeface="Montserrat" panose="00000500000000000000" pitchFamily="2" charset="0"/>
                            </a:rPr>
                            <m:t> </m:t>
                          </m:r>
                          <m:r>
                            <m:rPr>
                              <m:nor/>
                            </m:rPr>
                            <a:rPr lang="en-US" sz="2000" b="1">
                              <a:latin typeface="Montserrat" panose="00000500000000000000" pitchFamily="2" charset="0"/>
                            </a:rPr>
                            <m:t>Sound</m:t>
                          </m:r>
                          <m:r>
                            <m:rPr>
                              <m:nor/>
                            </m:rPr>
                            <a:rPr lang="en-US" sz="2000" b="1">
                              <a:latin typeface="Montserrat" panose="00000500000000000000" pitchFamily="2" charset="0"/>
                            </a:rPr>
                            <m:t>​</m:t>
                          </m:r>
                          <m:r>
                            <m:rPr>
                              <m:nor/>
                            </m:rPr>
                            <a:rPr lang="en-US" sz="2800" b="1">
                              <a:latin typeface="Montserrat" panose="00000500000000000000" pitchFamily="2" charset="0"/>
                            </a:rPr>
                            <m:t> </m:t>
                          </m:r>
                        </m:num>
                        <m:den>
                          <m:r>
                            <a:rPr lang="en-US" sz="2800" b="1" i="1" smtClean="0">
                              <a:latin typeface="Cambria Math" panose="02040503050406030204" pitchFamily="18" charset="0"/>
                            </a:rPr>
                            <m:t>𝟐</m:t>
                          </m:r>
                        </m:den>
                      </m:f>
                    </m:oMath>
                  </m:oMathPara>
                </a14:m>
                <a:endParaRPr lang="en-US" sz="1800" b="1" dirty="0">
                  <a:latin typeface="Montserrat" panose="00000500000000000000" pitchFamily="2" charset="0"/>
                </a:endParaRPr>
              </a:p>
              <a:p>
                <a:endParaRPr lang="en-US" sz="1800" b="0" i="0" u="none" strike="noStrike" baseline="0" dirty="0">
                  <a:solidFill>
                    <a:srgbClr val="000000"/>
                  </a:solidFill>
                  <a:latin typeface="Montserrat" panose="00000500000000000000" pitchFamily="2" charset="0"/>
                </a:endParaRPr>
              </a:p>
              <a:p>
                <a:r>
                  <a:rPr lang="en-US" sz="1800" b="0" i="0" u="none" strike="noStrike" baseline="0" dirty="0">
                    <a:solidFill>
                      <a:srgbClr val="000000"/>
                    </a:solidFill>
                    <a:latin typeface="Consolas" panose="020B0609020204030204" pitchFamily="49" charset="0"/>
                  </a:rPr>
                  <a:t> </a:t>
                </a:r>
                <a:endParaRPr lang="en-US" sz="1800" dirty="0">
                  <a:latin typeface="Montserrat" panose="00000500000000000000" pitchFamily="2" charset="0"/>
                </a:endParaRPr>
              </a:p>
            </p:txBody>
          </p:sp>
        </mc:Choice>
        <mc:Fallback xmlns="">
          <p:sp>
            <p:nvSpPr>
              <p:cNvPr id="14" name="TextBox 13">
                <a:extLst>
                  <a:ext uri="{FF2B5EF4-FFF2-40B4-BE49-F238E27FC236}">
                    <a16:creationId xmlns:a16="http://schemas.microsoft.com/office/drawing/2014/main" id="{07A13C88-3BCA-E5A6-D979-1980D9897C6F}"/>
                  </a:ext>
                </a:extLst>
              </p:cNvPr>
              <p:cNvSpPr txBox="1">
                <a:spLocks noRot="1" noChangeAspect="1" noMove="1" noResize="1" noEditPoints="1" noAdjustHandles="1" noChangeArrowheads="1" noChangeShapeType="1" noTextEdit="1"/>
              </p:cNvSpPr>
              <p:nvPr/>
            </p:nvSpPr>
            <p:spPr>
              <a:xfrm>
                <a:off x="600764" y="1417438"/>
                <a:ext cx="6219136" cy="3825150"/>
              </a:xfrm>
              <a:prstGeom prst="rect">
                <a:avLst/>
              </a:prstGeom>
              <a:blipFill>
                <a:blip r:embed="rId4"/>
                <a:stretch>
                  <a:fillRect l="-882" t="-797" r="-1275"/>
                </a:stretch>
              </a:blipFill>
            </p:spPr>
            <p:txBody>
              <a:bodyPr/>
              <a:lstStyle/>
              <a:p>
                <a:r>
                  <a:rPr lang="en-US">
                    <a:noFill/>
                  </a:rPr>
                  <a:t> </a:t>
                </a:r>
              </a:p>
            </p:txBody>
          </p:sp>
        </mc:Fallback>
      </mc:AlternateContent>
    </p:spTree>
    <p:extLst>
      <p:ext uri="{BB962C8B-B14F-4D97-AF65-F5344CB8AC3E}">
        <p14:creationId xmlns:p14="http://schemas.microsoft.com/office/powerpoint/2010/main" val="2822738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6" name="Google Shape;216;p33"/>
          <p:cNvSpPr/>
          <p:nvPr/>
        </p:nvSpPr>
        <p:spPr>
          <a:xfrm>
            <a:off x="6732125"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3"/>
          <p:cNvSpPr/>
          <p:nvPr/>
        </p:nvSpPr>
        <p:spPr>
          <a:xfrm>
            <a:off x="7951325" y="257175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2BED4887-9E67-3CF4-7609-154A7F1DE959}"/>
              </a:ext>
            </a:extLst>
          </p:cNvPr>
          <p:cNvSpPr txBox="1"/>
          <p:nvPr/>
        </p:nvSpPr>
        <p:spPr>
          <a:xfrm>
            <a:off x="600764" y="209320"/>
            <a:ext cx="1189822" cy="707886"/>
          </a:xfrm>
          <a:prstGeom prst="rect">
            <a:avLst/>
          </a:prstGeom>
          <a:noFill/>
        </p:spPr>
        <p:txBody>
          <a:bodyPr wrap="square" rtlCol="0">
            <a:spAutoFit/>
          </a:bodyPr>
          <a:lstStyle/>
          <a:p>
            <a:r>
              <a:rPr lang="en-US" sz="4000" b="1" dirty="0">
                <a:solidFill>
                  <a:schemeClr val="bg2"/>
                </a:solidFill>
                <a:latin typeface="Montserrat" panose="00000500000000000000" pitchFamily="2" charset="0"/>
              </a:rPr>
              <a:t>02</a:t>
            </a:r>
            <a:endParaRPr lang="en-US" sz="7000" b="1" dirty="0">
              <a:solidFill>
                <a:schemeClr val="bg2"/>
              </a:solidFill>
              <a:latin typeface="Montserrat" panose="00000500000000000000" pitchFamily="2" charset="0"/>
            </a:endParaRPr>
          </a:p>
        </p:txBody>
      </p:sp>
      <p:sp>
        <p:nvSpPr>
          <p:cNvPr id="10" name="TextBox 9">
            <a:extLst>
              <a:ext uri="{FF2B5EF4-FFF2-40B4-BE49-F238E27FC236}">
                <a16:creationId xmlns:a16="http://schemas.microsoft.com/office/drawing/2014/main" id="{67439E71-2335-D8ED-4674-F618D57F07E7}"/>
              </a:ext>
            </a:extLst>
          </p:cNvPr>
          <p:cNvSpPr txBox="1"/>
          <p:nvPr/>
        </p:nvSpPr>
        <p:spPr>
          <a:xfrm>
            <a:off x="1324025" y="298506"/>
            <a:ext cx="3897970" cy="954107"/>
          </a:xfrm>
          <a:prstGeom prst="rect">
            <a:avLst/>
          </a:prstGeom>
          <a:noFill/>
        </p:spPr>
        <p:txBody>
          <a:bodyPr wrap="square">
            <a:spAutoFit/>
          </a:bodyPr>
          <a:lstStyle/>
          <a:p>
            <a:r>
              <a:rPr kumimoji="0" lang="en-US" sz="2800" b="1" i="0" u="none" strike="noStrike" kern="0" cap="none" spc="0" normalizeH="0" baseline="0" noProof="0" dirty="0">
                <a:ln>
                  <a:noFill/>
                </a:ln>
                <a:solidFill>
                  <a:srgbClr val="6E2770"/>
                </a:solidFill>
                <a:effectLst/>
                <a:uLnTx/>
                <a:uFillTx/>
                <a:latin typeface="Montserrat"/>
                <a:sym typeface="Montserrat"/>
              </a:rPr>
              <a:t>Embedded systems &amp; Electronic parts</a:t>
            </a:r>
            <a:endParaRPr lang="en-US" sz="1800" dirty="0"/>
          </a:p>
        </p:txBody>
      </p:sp>
      <p:pic>
        <p:nvPicPr>
          <p:cNvPr id="12" name="Picture 11" descr="A purple ribbon with red text&#10;&#10;Description automatically generated">
            <a:extLst>
              <a:ext uri="{FF2B5EF4-FFF2-40B4-BE49-F238E27FC236}">
                <a16:creationId xmlns:a16="http://schemas.microsoft.com/office/drawing/2014/main" id="{B7164F1E-0496-A934-7E51-C8F676CA7BE9}"/>
              </a:ext>
            </a:extLst>
          </p:cNvPr>
          <p:cNvPicPr>
            <a:picLocks noChangeAspect="1"/>
          </p:cNvPicPr>
          <p:nvPr/>
        </p:nvPicPr>
        <p:blipFill>
          <a:blip r:embed="rId3"/>
          <a:stretch>
            <a:fillRect/>
          </a:stretch>
        </p:blipFill>
        <p:spPr>
          <a:xfrm>
            <a:off x="5218554" y="209320"/>
            <a:ext cx="1428750" cy="523875"/>
          </a:xfrm>
          <a:prstGeom prst="rect">
            <a:avLst/>
          </a:prstGeom>
        </p:spPr>
      </p:pic>
      <p:sp>
        <p:nvSpPr>
          <p:cNvPr id="14" name="TextBox 13">
            <a:extLst>
              <a:ext uri="{FF2B5EF4-FFF2-40B4-BE49-F238E27FC236}">
                <a16:creationId xmlns:a16="http://schemas.microsoft.com/office/drawing/2014/main" id="{07A13C88-3BCA-E5A6-D979-1980D9897C6F}"/>
              </a:ext>
            </a:extLst>
          </p:cNvPr>
          <p:cNvSpPr txBox="1"/>
          <p:nvPr/>
        </p:nvSpPr>
        <p:spPr>
          <a:xfrm>
            <a:off x="600764" y="1417438"/>
            <a:ext cx="6219136" cy="646331"/>
          </a:xfrm>
          <a:prstGeom prst="rect">
            <a:avLst/>
          </a:prstGeom>
          <a:noFill/>
        </p:spPr>
        <p:txBody>
          <a:bodyPr wrap="square" rtlCol="0">
            <a:spAutoFit/>
          </a:bodyPr>
          <a:lstStyle/>
          <a:p>
            <a:r>
              <a:rPr lang="en-US" sz="1800" dirty="0">
                <a:solidFill>
                  <a:schemeClr val="accent1"/>
                </a:solidFill>
                <a:latin typeface="Montserrat" panose="00000500000000000000" pitchFamily="2" charset="0"/>
              </a:rPr>
              <a:t>Sensors:</a:t>
            </a:r>
          </a:p>
          <a:p>
            <a:endParaRPr lang="en-US" sz="1800" dirty="0">
              <a:solidFill>
                <a:schemeClr val="accent1"/>
              </a:solidFill>
              <a:latin typeface="Montserrat" panose="00000500000000000000" pitchFamily="2" charset="0"/>
            </a:endParaRPr>
          </a:p>
        </p:txBody>
      </p:sp>
      <p:pic>
        <p:nvPicPr>
          <p:cNvPr id="4" name="Picture 3" descr="A diagram of a device&#10;&#10;Description automatically generated">
            <a:extLst>
              <a:ext uri="{FF2B5EF4-FFF2-40B4-BE49-F238E27FC236}">
                <a16:creationId xmlns:a16="http://schemas.microsoft.com/office/drawing/2014/main" id="{FEF22A41-4BBD-8FF7-799A-C1CA349F7B20}"/>
              </a:ext>
            </a:extLst>
          </p:cNvPr>
          <p:cNvPicPr>
            <a:picLocks noChangeAspect="1"/>
          </p:cNvPicPr>
          <p:nvPr/>
        </p:nvPicPr>
        <p:blipFill>
          <a:blip r:embed="rId4"/>
          <a:srcRect l="3736" t="4775" r="3976" b="7069"/>
          <a:stretch/>
        </p:blipFill>
        <p:spPr>
          <a:xfrm>
            <a:off x="577382" y="1900124"/>
            <a:ext cx="6069922" cy="2319767"/>
          </a:xfrm>
          <a:prstGeom prst="rect">
            <a:avLst/>
          </a:prstGeom>
        </p:spPr>
      </p:pic>
      <p:sp>
        <p:nvSpPr>
          <p:cNvPr id="18" name="TextBox 17">
            <a:extLst>
              <a:ext uri="{FF2B5EF4-FFF2-40B4-BE49-F238E27FC236}">
                <a16:creationId xmlns:a16="http://schemas.microsoft.com/office/drawing/2014/main" id="{28BBD444-F3EB-9A81-0B8C-B69C34EF96CB}"/>
              </a:ext>
            </a:extLst>
          </p:cNvPr>
          <p:cNvSpPr txBox="1"/>
          <p:nvPr/>
        </p:nvSpPr>
        <p:spPr>
          <a:xfrm>
            <a:off x="1884683" y="4261482"/>
            <a:ext cx="3651298" cy="369332"/>
          </a:xfrm>
          <a:prstGeom prst="rect">
            <a:avLst/>
          </a:prstGeom>
          <a:noFill/>
        </p:spPr>
        <p:txBody>
          <a:bodyPr wrap="square">
            <a:spAutoFit/>
          </a:bodyPr>
          <a:lstStyle/>
          <a:p>
            <a:r>
              <a:rPr lang="en-US" sz="1800" b="1" dirty="0">
                <a:solidFill>
                  <a:schemeClr val="accent1"/>
                </a:solidFill>
                <a:latin typeface="Montserrat" panose="00000500000000000000" pitchFamily="2" charset="0"/>
              </a:rPr>
              <a:t>Ultrasonic Sensor anatomy</a:t>
            </a:r>
          </a:p>
        </p:txBody>
      </p:sp>
      <p:sp>
        <p:nvSpPr>
          <p:cNvPr id="20" name="TextBox 19">
            <a:extLst>
              <a:ext uri="{FF2B5EF4-FFF2-40B4-BE49-F238E27FC236}">
                <a16:creationId xmlns:a16="http://schemas.microsoft.com/office/drawing/2014/main" id="{0A198215-DE8E-3DB7-F1EA-F0BD5E6C0B5D}"/>
              </a:ext>
            </a:extLst>
          </p:cNvPr>
          <p:cNvSpPr txBox="1"/>
          <p:nvPr/>
        </p:nvSpPr>
        <p:spPr>
          <a:xfrm>
            <a:off x="1417982" y="4531761"/>
            <a:ext cx="4584700" cy="341632"/>
          </a:xfrm>
          <a:prstGeom prst="rect">
            <a:avLst/>
          </a:prstGeom>
          <a:noFill/>
        </p:spPr>
        <p:txBody>
          <a:bodyPr wrap="square">
            <a:spAutoFit/>
          </a:bodyPr>
          <a:lstStyle/>
          <a:p>
            <a:pPr marL="0" lvl="0" indent="0" algn="ctr" defTabSz="622300">
              <a:lnSpc>
                <a:spcPct val="90000"/>
              </a:lnSpc>
              <a:spcBef>
                <a:spcPct val="0"/>
              </a:spcBef>
              <a:spcAft>
                <a:spcPct val="35000"/>
              </a:spcAft>
              <a:buNone/>
            </a:pPr>
            <a:r>
              <a:rPr lang="en-US" sz="1800" b="1" kern="1200" dirty="0">
                <a:solidFill>
                  <a:schemeClr val="accent3"/>
                </a:solidFill>
                <a:latin typeface="Montserrat" panose="00000500000000000000" pitchFamily="2" charset="0"/>
              </a:rPr>
              <a:t>Active</a:t>
            </a:r>
            <a:r>
              <a:rPr lang="en-US" sz="1800" b="1" kern="1200" dirty="0">
                <a:solidFill>
                  <a:schemeClr val="accent1"/>
                </a:solidFill>
                <a:latin typeface="Montserrat" panose="00000500000000000000" pitchFamily="2" charset="0"/>
              </a:rPr>
              <a:t> sensors</a:t>
            </a:r>
          </a:p>
        </p:txBody>
      </p:sp>
    </p:spTree>
    <p:extLst>
      <p:ext uri="{BB962C8B-B14F-4D97-AF65-F5344CB8AC3E}">
        <p14:creationId xmlns:p14="http://schemas.microsoft.com/office/powerpoint/2010/main" val="1599879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6" name="Google Shape;216;p33"/>
          <p:cNvSpPr/>
          <p:nvPr/>
        </p:nvSpPr>
        <p:spPr>
          <a:xfrm>
            <a:off x="6732125"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3"/>
          <p:cNvSpPr/>
          <p:nvPr/>
        </p:nvSpPr>
        <p:spPr>
          <a:xfrm>
            <a:off x="7951325" y="257175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2BED4887-9E67-3CF4-7609-154A7F1DE959}"/>
              </a:ext>
            </a:extLst>
          </p:cNvPr>
          <p:cNvSpPr txBox="1"/>
          <p:nvPr/>
        </p:nvSpPr>
        <p:spPr>
          <a:xfrm>
            <a:off x="600764" y="209320"/>
            <a:ext cx="1189822" cy="707886"/>
          </a:xfrm>
          <a:prstGeom prst="rect">
            <a:avLst/>
          </a:prstGeom>
          <a:noFill/>
        </p:spPr>
        <p:txBody>
          <a:bodyPr wrap="square" rtlCol="0">
            <a:spAutoFit/>
          </a:bodyPr>
          <a:lstStyle/>
          <a:p>
            <a:r>
              <a:rPr lang="en-US" sz="4000" b="1" dirty="0">
                <a:solidFill>
                  <a:schemeClr val="bg2"/>
                </a:solidFill>
                <a:latin typeface="Montserrat" panose="00000500000000000000" pitchFamily="2" charset="0"/>
              </a:rPr>
              <a:t>02</a:t>
            </a:r>
            <a:endParaRPr lang="en-US" sz="7000" b="1" dirty="0">
              <a:solidFill>
                <a:schemeClr val="bg2"/>
              </a:solidFill>
              <a:latin typeface="Montserrat" panose="00000500000000000000" pitchFamily="2" charset="0"/>
            </a:endParaRPr>
          </a:p>
        </p:txBody>
      </p:sp>
      <p:sp>
        <p:nvSpPr>
          <p:cNvPr id="10" name="TextBox 9">
            <a:extLst>
              <a:ext uri="{FF2B5EF4-FFF2-40B4-BE49-F238E27FC236}">
                <a16:creationId xmlns:a16="http://schemas.microsoft.com/office/drawing/2014/main" id="{67439E71-2335-D8ED-4674-F618D57F07E7}"/>
              </a:ext>
            </a:extLst>
          </p:cNvPr>
          <p:cNvSpPr txBox="1"/>
          <p:nvPr/>
        </p:nvSpPr>
        <p:spPr>
          <a:xfrm>
            <a:off x="1324025" y="298506"/>
            <a:ext cx="3897970" cy="954107"/>
          </a:xfrm>
          <a:prstGeom prst="rect">
            <a:avLst/>
          </a:prstGeom>
          <a:noFill/>
        </p:spPr>
        <p:txBody>
          <a:bodyPr wrap="square">
            <a:spAutoFit/>
          </a:bodyPr>
          <a:lstStyle/>
          <a:p>
            <a:r>
              <a:rPr kumimoji="0" lang="en-US" sz="2800" b="1" i="0" u="none" strike="noStrike" kern="0" cap="none" spc="0" normalizeH="0" baseline="0" noProof="0" dirty="0">
                <a:ln>
                  <a:noFill/>
                </a:ln>
                <a:solidFill>
                  <a:srgbClr val="6E2770"/>
                </a:solidFill>
                <a:effectLst/>
                <a:uLnTx/>
                <a:uFillTx/>
                <a:latin typeface="Montserrat"/>
                <a:sym typeface="Montserrat"/>
              </a:rPr>
              <a:t>Embedded systems &amp; Electronic parts</a:t>
            </a:r>
            <a:endParaRPr lang="en-US" sz="1800" dirty="0"/>
          </a:p>
        </p:txBody>
      </p:sp>
      <p:pic>
        <p:nvPicPr>
          <p:cNvPr id="12" name="Picture 11" descr="A purple ribbon with red text&#10;&#10;Description automatically generated">
            <a:extLst>
              <a:ext uri="{FF2B5EF4-FFF2-40B4-BE49-F238E27FC236}">
                <a16:creationId xmlns:a16="http://schemas.microsoft.com/office/drawing/2014/main" id="{B7164F1E-0496-A934-7E51-C8F676CA7BE9}"/>
              </a:ext>
            </a:extLst>
          </p:cNvPr>
          <p:cNvPicPr>
            <a:picLocks noChangeAspect="1"/>
          </p:cNvPicPr>
          <p:nvPr/>
        </p:nvPicPr>
        <p:blipFill>
          <a:blip r:embed="rId3"/>
          <a:stretch>
            <a:fillRect/>
          </a:stretch>
        </p:blipFill>
        <p:spPr>
          <a:xfrm>
            <a:off x="5218554" y="209320"/>
            <a:ext cx="1428750" cy="523875"/>
          </a:xfrm>
          <a:prstGeom prst="rect">
            <a:avLst/>
          </a:prstGeom>
        </p:spPr>
      </p:pic>
      <p:sp>
        <p:nvSpPr>
          <p:cNvPr id="14" name="TextBox 13">
            <a:extLst>
              <a:ext uri="{FF2B5EF4-FFF2-40B4-BE49-F238E27FC236}">
                <a16:creationId xmlns:a16="http://schemas.microsoft.com/office/drawing/2014/main" id="{07A13C88-3BCA-E5A6-D979-1980D9897C6F}"/>
              </a:ext>
            </a:extLst>
          </p:cNvPr>
          <p:cNvSpPr txBox="1"/>
          <p:nvPr/>
        </p:nvSpPr>
        <p:spPr>
          <a:xfrm>
            <a:off x="600764" y="1417438"/>
            <a:ext cx="6219136" cy="2585323"/>
          </a:xfrm>
          <a:prstGeom prst="rect">
            <a:avLst/>
          </a:prstGeom>
          <a:noFill/>
        </p:spPr>
        <p:txBody>
          <a:bodyPr wrap="square" rtlCol="0">
            <a:spAutoFit/>
          </a:bodyPr>
          <a:lstStyle/>
          <a:p>
            <a:r>
              <a:rPr lang="en-US" sz="1800" dirty="0">
                <a:latin typeface="Montserrat" panose="00000500000000000000" pitchFamily="2" charset="0"/>
              </a:rPr>
              <a:t>2. </a:t>
            </a:r>
            <a:r>
              <a:rPr lang="en-US" sz="1800" dirty="0">
                <a:solidFill>
                  <a:schemeClr val="accent1"/>
                </a:solidFill>
                <a:latin typeface="Montserrat" panose="00000500000000000000" pitchFamily="2" charset="0"/>
              </a:rPr>
              <a:t>PIR (Passive Infrared) </a:t>
            </a:r>
            <a:r>
              <a:rPr lang="en-US" sz="1800" dirty="0">
                <a:solidFill>
                  <a:schemeClr val="tx1"/>
                </a:solidFill>
                <a:latin typeface="Montserrat" panose="00000500000000000000" pitchFamily="2" charset="0"/>
              </a:rPr>
              <a:t>Sensor</a:t>
            </a:r>
            <a:r>
              <a:rPr lang="en-US" sz="1800" dirty="0">
                <a:latin typeface="Montserrat" panose="00000500000000000000" pitchFamily="2" charset="0"/>
              </a:rPr>
              <a:t>:</a:t>
            </a:r>
            <a:endParaRPr lang="en-US" sz="1800" b="0" i="0" u="none" strike="noStrike" baseline="0" dirty="0">
              <a:solidFill>
                <a:srgbClr val="000000"/>
              </a:solidFill>
              <a:latin typeface="Montserrat" panose="00000500000000000000" pitchFamily="2" charset="0"/>
            </a:endParaRPr>
          </a:p>
          <a:p>
            <a:r>
              <a:rPr lang="en-US" sz="1800" dirty="0">
                <a:latin typeface="Montserrat" panose="00000500000000000000" pitchFamily="2" charset="0"/>
              </a:rPr>
              <a:t>Detects infrared radiation (heat) emitted by objects in its field of view, especially from humans or animals.</a:t>
            </a:r>
          </a:p>
          <a:p>
            <a:endParaRPr lang="en-US" sz="1800" dirty="0">
              <a:latin typeface="Montserrat" panose="00000500000000000000" pitchFamily="2" charset="0"/>
            </a:endParaRPr>
          </a:p>
          <a:p>
            <a:r>
              <a:rPr lang="en-US" sz="1800" dirty="0">
                <a:latin typeface="Montserrat" panose="00000500000000000000" pitchFamily="2" charset="0"/>
              </a:rPr>
              <a:t>When a warm body like a human passes in front of the sensor, it detects a sudden change in infrared radiation and triggers an output.</a:t>
            </a:r>
            <a:endParaRPr lang="en-US" sz="1800" b="0" i="0" u="none" strike="noStrike" baseline="0" dirty="0">
              <a:solidFill>
                <a:srgbClr val="000000"/>
              </a:solidFill>
              <a:latin typeface="Montserrat" panose="00000500000000000000" pitchFamily="2" charset="0"/>
            </a:endParaRPr>
          </a:p>
          <a:p>
            <a:r>
              <a:rPr lang="en-US" sz="1800" b="0" i="0" u="none" strike="noStrike" baseline="0" dirty="0">
                <a:solidFill>
                  <a:srgbClr val="000000"/>
                </a:solidFill>
                <a:latin typeface="Consolas" panose="020B0609020204030204" pitchFamily="49" charset="0"/>
              </a:rPr>
              <a:t> </a:t>
            </a:r>
            <a:endParaRPr lang="en-US" sz="1800" dirty="0">
              <a:latin typeface="Montserrat" panose="00000500000000000000" pitchFamily="2" charset="0"/>
            </a:endParaRPr>
          </a:p>
        </p:txBody>
      </p:sp>
    </p:spTree>
    <p:extLst>
      <p:ext uri="{BB962C8B-B14F-4D97-AF65-F5344CB8AC3E}">
        <p14:creationId xmlns:p14="http://schemas.microsoft.com/office/powerpoint/2010/main" val="11841913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6" name="Google Shape;216;p33"/>
          <p:cNvSpPr/>
          <p:nvPr/>
        </p:nvSpPr>
        <p:spPr>
          <a:xfrm>
            <a:off x="6732125"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3"/>
          <p:cNvSpPr/>
          <p:nvPr/>
        </p:nvSpPr>
        <p:spPr>
          <a:xfrm>
            <a:off x="7951325" y="257175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2BED4887-9E67-3CF4-7609-154A7F1DE959}"/>
              </a:ext>
            </a:extLst>
          </p:cNvPr>
          <p:cNvSpPr txBox="1"/>
          <p:nvPr/>
        </p:nvSpPr>
        <p:spPr>
          <a:xfrm>
            <a:off x="600764" y="209320"/>
            <a:ext cx="1189822" cy="707886"/>
          </a:xfrm>
          <a:prstGeom prst="rect">
            <a:avLst/>
          </a:prstGeom>
          <a:noFill/>
        </p:spPr>
        <p:txBody>
          <a:bodyPr wrap="square" rtlCol="0">
            <a:spAutoFit/>
          </a:bodyPr>
          <a:lstStyle/>
          <a:p>
            <a:r>
              <a:rPr lang="en-US" sz="4000" b="1" dirty="0">
                <a:solidFill>
                  <a:schemeClr val="bg2"/>
                </a:solidFill>
                <a:latin typeface="Montserrat" panose="00000500000000000000" pitchFamily="2" charset="0"/>
              </a:rPr>
              <a:t>02</a:t>
            </a:r>
            <a:endParaRPr lang="en-US" sz="7000" b="1" dirty="0">
              <a:solidFill>
                <a:schemeClr val="bg2"/>
              </a:solidFill>
              <a:latin typeface="Montserrat" panose="00000500000000000000" pitchFamily="2" charset="0"/>
            </a:endParaRPr>
          </a:p>
        </p:txBody>
      </p:sp>
      <p:sp>
        <p:nvSpPr>
          <p:cNvPr id="10" name="TextBox 9">
            <a:extLst>
              <a:ext uri="{FF2B5EF4-FFF2-40B4-BE49-F238E27FC236}">
                <a16:creationId xmlns:a16="http://schemas.microsoft.com/office/drawing/2014/main" id="{67439E71-2335-D8ED-4674-F618D57F07E7}"/>
              </a:ext>
            </a:extLst>
          </p:cNvPr>
          <p:cNvSpPr txBox="1"/>
          <p:nvPr/>
        </p:nvSpPr>
        <p:spPr>
          <a:xfrm>
            <a:off x="1324025" y="298506"/>
            <a:ext cx="3897970" cy="954107"/>
          </a:xfrm>
          <a:prstGeom prst="rect">
            <a:avLst/>
          </a:prstGeom>
          <a:noFill/>
        </p:spPr>
        <p:txBody>
          <a:bodyPr wrap="square">
            <a:spAutoFit/>
          </a:bodyPr>
          <a:lstStyle/>
          <a:p>
            <a:r>
              <a:rPr kumimoji="0" lang="en-US" sz="2800" b="1" i="0" u="none" strike="noStrike" kern="0" cap="none" spc="0" normalizeH="0" baseline="0" noProof="0" dirty="0">
                <a:ln>
                  <a:noFill/>
                </a:ln>
                <a:solidFill>
                  <a:srgbClr val="6E2770"/>
                </a:solidFill>
                <a:effectLst/>
                <a:uLnTx/>
                <a:uFillTx/>
                <a:latin typeface="Montserrat"/>
                <a:sym typeface="Montserrat"/>
              </a:rPr>
              <a:t>Embedded systems &amp; Electronic parts</a:t>
            </a:r>
            <a:endParaRPr lang="en-US" sz="1800" dirty="0"/>
          </a:p>
        </p:txBody>
      </p:sp>
      <p:pic>
        <p:nvPicPr>
          <p:cNvPr id="12" name="Picture 11" descr="A purple ribbon with red text&#10;&#10;Description automatically generated">
            <a:extLst>
              <a:ext uri="{FF2B5EF4-FFF2-40B4-BE49-F238E27FC236}">
                <a16:creationId xmlns:a16="http://schemas.microsoft.com/office/drawing/2014/main" id="{B7164F1E-0496-A934-7E51-C8F676CA7BE9}"/>
              </a:ext>
            </a:extLst>
          </p:cNvPr>
          <p:cNvPicPr>
            <a:picLocks noChangeAspect="1"/>
          </p:cNvPicPr>
          <p:nvPr/>
        </p:nvPicPr>
        <p:blipFill>
          <a:blip r:embed="rId3"/>
          <a:stretch>
            <a:fillRect/>
          </a:stretch>
        </p:blipFill>
        <p:spPr>
          <a:xfrm>
            <a:off x="5218554" y="209320"/>
            <a:ext cx="1428750" cy="523875"/>
          </a:xfrm>
          <a:prstGeom prst="rect">
            <a:avLst/>
          </a:prstGeom>
        </p:spPr>
      </p:pic>
      <p:sp>
        <p:nvSpPr>
          <p:cNvPr id="14" name="TextBox 13">
            <a:extLst>
              <a:ext uri="{FF2B5EF4-FFF2-40B4-BE49-F238E27FC236}">
                <a16:creationId xmlns:a16="http://schemas.microsoft.com/office/drawing/2014/main" id="{07A13C88-3BCA-E5A6-D979-1980D9897C6F}"/>
              </a:ext>
            </a:extLst>
          </p:cNvPr>
          <p:cNvSpPr txBox="1"/>
          <p:nvPr/>
        </p:nvSpPr>
        <p:spPr>
          <a:xfrm>
            <a:off x="600764" y="1417438"/>
            <a:ext cx="6219136" cy="2585323"/>
          </a:xfrm>
          <a:prstGeom prst="rect">
            <a:avLst/>
          </a:prstGeom>
          <a:noFill/>
        </p:spPr>
        <p:txBody>
          <a:bodyPr wrap="square" rtlCol="0">
            <a:spAutoFit/>
          </a:bodyPr>
          <a:lstStyle/>
          <a:p>
            <a:r>
              <a:rPr lang="en-US" sz="1800" dirty="0">
                <a:latin typeface="Montserrat" panose="00000500000000000000" pitchFamily="2" charset="0"/>
              </a:rPr>
              <a:t>2. </a:t>
            </a:r>
            <a:r>
              <a:rPr lang="en-US" sz="1800" dirty="0">
                <a:solidFill>
                  <a:schemeClr val="accent1"/>
                </a:solidFill>
                <a:latin typeface="Montserrat" panose="00000500000000000000" pitchFamily="2" charset="0"/>
              </a:rPr>
              <a:t>PIR (Passive Infrared) </a:t>
            </a:r>
            <a:r>
              <a:rPr lang="en-US" sz="1800" dirty="0">
                <a:solidFill>
                  <a:schemeClr val="tx1"/>
                </a:solidFill>
                <a:latin typeface="Montserrat" panose="00000500000000000000" pitchFamily="2" charset="0"/>
              </a:rPr>
              <a:t>Sensor</a:t>
            </a:r>
            <a:r>
              <a:rPr lang="en-US" sz="1800" dirty="0">
                <a:latin typeface="Montserrat" panose="00000500000000000000" pitchFamily="2" charset="0"/>
              </a:rPr>
              <a:t>:</a:t>
            </a:r>
            <a:endParaRPr lang="en-US" sz="1800" b="0" i="0" u="none" strike="noStrike" baseline="0" dirty="0">
              <a:solidFill>
                <a:srgbClr val="000000"/>
              </a:solidFill>
              <a:latin typeface="Montserrat" panose="00000500000000000000" pitchFamily="2" charset="0"/>
            </a:endParaRPr>
          </a:p>
          <a:p>
            <a:r>
              <a:rPr lang="en-US" sz="1800" dirty="0">
                <a:latin typeface="Montserrat" panose="00000500000000000000" pitchFamily="2" charset="0"/>
              </a:rPr>
              <a:t>Detects infrared radiation (heat) emitted by objects in its field of view, especially from humans or animals.</a:t>
            </a:r>
          </a:p>
          <a:p>
            <a:endParaRPr lang="en-US" sz="1800" dirty="0">
              <a:latin typeface="Montserrat" panose="00000500000000000000" pitchFamily="2" charset="0"/>
            </a:endParaRPr>
          </a:p>
          <a:p>
            <a:r>
              <a:rPr lang="en-US" sz="1800" dirty="0">
                <a:latin typeface="Montserrat" panose="00000500000000000000" pitchFamily="2" charset="0"/>
              </a:rPr>
              <a:t>When a warm body like a human passes in front of the sensor, it detects a sudden change in infrared radiation and triggers an output.</a:t>
            </a:r>
            <a:endParaRPr lang="en-US" sz="1800" b="0" i="0" u="none" strike="noStrike" baseline="0" dirty="0">
              <a:solidFill>
                <a:srgbClr val="000000"/>
              </a:solidFill>
              <a:latin typeface="Montserrat" panose="00000500000000000000" pitchFamily="2" charset="0"/>
            </a:endParaRPr>
          </a:p>
          <a:p>
            <a:r>
              <a:rPr lang="en-US" sz="1800" b="0" i="0" u="none" strike="noStrike" baseline="0" dirty="0">
                <a:solidFill>
                  <a:srgbClr val="000000"/>
                </a:solidFill>
                <a:latin typeface="Consolas" panose="020B0609020204030204" pitchFamily="49" charset="0"/>
              </a:rPr>
              <a:t> </a:t>
            </a:r>
            <a:endParaRPr lang="en-US" sz="1800" dirty="0">
              <a:latin typeface="Montserrat" panose="00000500000000000000" pitchFamily="2" charset="0"/>
            </a:endParaRPr>
          </a:p>
        </p:txBody>
      </p:sp>
    </p:spTree>
    <p:extLst>
      <p:ext uri="{BB962C8B-B14F-4D97-AF65-F5344CB8AC3E}">
        <p14:creationId xmlns:p14="http://schemas.microsoft.com/office/powerpoint/2010/main" val="2606365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6" name="Google Shape;216;p33"/>
          <p:cNvSpPr/>
          <p:nvPr/>
        </p:nvSpPr>
        <p:spPr>
          <a:xfrm>
            <a:off x="6732125"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3"/>
          <p:cNvSpPr/>
          <p:nvPr/>
        </p:nvSpPr>
        <p:spPr>
          <a:xfrm>
            <a:off x="7951325" y="257175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2BED4887-9E67-3CF4-7609-154A7F1DE959}"/>
              </a:ext>
            </a:extLst>
          </p:cNvPr>
          <p:cNvSpPr txBox="1"/>
          <p:nvPr/>
        </p:nvSpPr>
        <p:spPr>
          <a:xfrm>
            <a:off x="600764" y="209320"/>
            <a:ext cx="1189822" cy="707886"/>
          </a:xfrm>
          <a:prstGeom prst="rect">
            <a:avLst/>
          </a:prstGeom>
          <a:noFill/>
        </p:spPr>
        <p:txBody>
          <a:bodyPr wrap="square" rtlCol="0">
            <a:spAutoFit/>
          </a:bodyPr>
          <a:lstStyle/>
          <a:p>
            <a:r>
              <a:rPr lang="en-US" sz="4000" b="1" dirty="0">
                <a:solidFill>
                  <a:schemeClr val="bg2"/>
                </a:solidFill>
                <a:latin typeface="Montserrat" panose="00000500000000000000" pitchFamily="2" charset="0"/>
              </a:rPr>
              <a:t>02</a:t>
            </a:r>
            <a:endParaRPr lang="en-US" sz="7000" b="1" dirty="0">
              <a:solidFill>
                <a:schemeClr val="bg2"/>
              </a:solidFill>
              <a:latin typeface="Montserrat" panose="00000500000000000000" pitchFamily="2" charset="0"/>
            </a:endParaRPr>
          </a:p>
        </p:txBody>
      </p:sp>
      <p:sp>
        <p:nvSpPr>
          <p:cNvPr id="10" name="TextBox 9">
            <a:extLst>
              <a:ext uri="{FF2B5EF4-FFF2-40B4-BE49-F238E27FC236}">
                <a16:creationId xmlns:a16="http://schemas.microsoft.com/office/drawing/2014/main" id="{67439E71-2335-D8ED-4674-F618D57F07E7}"/>
              </a:ext>
            </a:extLst>
          </p:cNvPr>
          <p:cNvSpPr txBox="1"/>
          <p:nvPr/>
        </p:nvSpPr>
        <p:spPr>
          <a:xfrm>
            <a:off x="1324025" y="298506"/>
            <a:ext cx="3897970" cy="954107"/>
          </a:xfrm>
          <a:prstGeom prst="rect">
            <a:avLst/>
          </a:prstGeom>
          <a:noFill/>
        </p:spPr>
        <p:txBody>
          <a:bodyPr wrap="square">
            <a:spAutoFit/>
          </a:bodyPr>
          <a:lstStyle/>
          <a:p>
            <a:r>
              <a:rPr kumimoji="0" lang="en-US" sz="2800" b="1" i="0" u="none" strike="noStrike" kern="0" cap="none" spc="0" normalizeH="0" baseline="0" noProof="0" dirty="0">
                <a:ln>
                  <a:noFill/>
                </a:ln>
                <a:solidFill>
                  <a:srgbClr val="6E2770"/>
                </a:solidFill>
                <a:effectLst/>
                <a:uLnTx/>
                <a:uFillTx/>
                <a:latin typeface="Montserrat"/>
                <a:sym typeface="Montserrat"/>
              </a:rPr>
              <a:t>Embedded systems &amp; Electronic parts</a:t>
            </a:r>
            <a:endParaRPr lang="en-US" sz="1800" dirty="0"/>
          </a:p>
        </p:txBody>
      </p:sp>
      <p:pic>
        <p:nvPicPr>
          <p:cNvPr id="12" name="Picture 11" descr="A purple ribbon with red text&#10;&#10;Description automatically generated">
            <a:extLst>
              <a:ext uri="{FF2B5EF4-FFF2-40B4-BE49-F238E27FC236}">
                <a16:creationId xmlns:a16="http://schemas.microsoft.com/office/drawing/2014/main" id="{B7164F1E-0496-A934-7E51-C8F676CA7BE9}"/>
              </a:ext>
            </a:extLst>
          </p:cNvPr>
          <p:cNvPicPr>
            <a:picLocks noChangeAspect="1"/>
          </p:cNvPicPr>
          <p:nvPr/>
        </p:nvPicPr>
        <p:blipFill>
          <a:blip r:embed="rId3"/>
          <a:stretch>
            <a:fillRect/>
          </a:stretch>
        </p:blipFill>
        <p:spPr>
          <a:xfrm>
            <a:off x="5218554" y="209320"/>
            <a:ext cx="1428750" cy="523875"/>
          </a:xfrm>
          <a:prstGeom prst="rect">
            <a:avLst/>
          </a:prstGeom>
        </p:spPr>
      </p:pic>
      <p:sp>
        <p:nvSpPr>
          <p:cNvPr id="14" name="TextBox 13">
            <a:extLst>
              <a:ext uri="{FF2B5EF4-FFF2-40B4-BE49-F238E27FC236}">
                <a16:creationId xmlns:a16="http://schemas.microsoft.com/office/drawing/2014/main" id="{07A13C88-3BCA-E5A6-D979-1980D9897C6F}"/>
              </a:ext>
            </a:extLst>
          </p:cNvPr>
          <p:cNvSpPr txBox="1"/>
          <p:nvPr/>
        </p:nvSpPr>
        <p:spPr>
          <a:xfrm>
            <a:off x="600764" y="1417438"/>
            <a:ext cx="6219136" cy="646331"/>
          </a:xfrm>
          <a:prstGeom prst="rect">
            <a:avLst/>
          </a:prstGeom>
          <a:noFill/>
        </p:spPr>
        <p:txBody>
          <a:bodyPr wrap="square" rtlCol="0">
            <a:spAutoFit/>
          </a:bodyPr>
          <a:lstStyle/>
          <a:p>
            <a:r>
              <a:rPr lang="en-US" sz="1800" dirty="0">
                <a:solidFill>
                  <a:schemeClr val="accent1"/>
                </a:solidFill>
                <a:latin typeface="Montserrat" panose="00000500000000000000" pitchFamily="2" charset="0"/>
              </a:rPr>
              <a:t>Sensors:</a:t>
            </a:r>
          </a:p>
          <a:p>
            <a:endParaRPr lang="en-US" sz="1800" dirty="0">
              <a:solidFill>
                <a:schemeClr val="accent1"/>
              </a:solidFill>
              <a:latin typeface="Montserrat" panose="00000500000000000000" pitchFamily="2" charset="0"/>
            </a:endParaRPr>
          </a:p>
        </p:txBody>
      </p:sp>
      <p:sp>
        <p:nvSpPr>
          <p:cNvPr id="18" name="TextBox 17">
            <a:extLst>
              <a:ext uri="{FF2B5EF4-FFF2-40B4-BE49-F238E27FC236}">
                <a16:creationId xmlns:a16="http://schemas.microsoft.com/office/drawing/2014/main" id="{28BBD444-F3EB-9A81-0B8C-B69C34EF96CB}"/>
              </a:ext>
            </a:extLst>
          </p:cNvPr>
          <p:cNvSpPr txBox="1"/>
          <p:nvPr/>
        </p:nvSpPr>
        <p:spPr>
          <a:xfrm>
            <a:off x="4628498" y="3111875"/>
            <a:ext cx="3030730" cy="369332"/>
          </a:xfrm>
          <a:prstGeom prst="rect">
            <a:avLst/>
          </a:prstGeom>
          <a:noFill/>
        </p:spPr>
        <p:txBody>
          <a:bodyPr wrap="square">
            <a:spAutoFit/>
          </a:bodyPr>
          <a:lstStyle/>
          <a:p>
            <a:r>
              <a:rPr lang="en-US" sz="1800" b="1" dirty="0">
                <a:solidFill>
                  <a:schemeClr val="accent1"/>
                </a:solidFill>
                <a:latin typeface="Montserrat" panose="00000500000000000000" pitchFamily="2" charset="0"/>
              </a:rPr>
              <a:t>PIR Sensor anatomy</a:t>
            </a:r>
          </a:p>
        </p:txBody>
      </p:sp>
      <p:sp>
        <p:nvSpPr>
          <p:cNvPr id="20" name="TextBox 19">
            <a:extLst>
              <a:ext uri="{FF2B5EF4-FFF2-40B4-BE49-F238E27FC236}">
                <a16:creationId xmlns:a16="http://schemas.microsoft.com/office/drawing/2014/main" id="{0A198215-DE8E-3DB7-F1EA-F0BD5E6C0B5D}"/>
              </a:ext>
            </a:extLst>
          </p:cNvPr>
          <p:cNvSpPr txBox="1"/>
          <p:nvPr/>
        </p:nvSpPr>
        <p:spPr>
          <a:xfrm>
            <a:off x="4590045" y="3474982"/>
            <a:ext cx="2214218" cy="341632"/>
          </a:xfrm>
          <a:prstGeom prst="rect">
            <a:avLst/>
          </a:prstGeom>
          <a:noFill/>
        </p:spPr>
        <p:txBody>
          <a:bodyPr wrap="square">
            <a:spAutoFit/>
          </a:bodyPr>
          <a:lstStyle/>
          <a:p>
            <a:pPr marL="0" lvl="0" indent="0" algn="ctr" defTabSz="622300">
              <a:lnSpc>
                <a:spcPct val="90000"/>
              </a:lnSpc>
              <a:spcBef>
                <a:spcPct val="0"/>
              </a:spcBef>
              <a:spcAft>
                <a:spcPct val="35000"/>
              </a:spcAft>
              <a:buNone/>
            </a:pPr>
            <a:r>
              <a:rPr lang="en-US" sz="1800" b="1" kern="1200" dirty="0">
                <a:solidFill>
                  <a:schemeClr val="accent3"/>
                </a:solidFill>
                <a:latin typeface="Montserrat" panose="00000500000000000000" pitchFamily="2" charset="0"/>
              </a:rPr>
              <a:t>Passive</a:t>
            </a:r>
            <a:r>
              <a:rPr lang="en-US" sz="1800" b="1" kern="1200" dirty="0">
                <a:solidFill>
                  <a:schemeClr val="accent1"/>
                </a:solidFill>
                <a:latin typeface="Montserrat" panose="00000500000000000000" pitchFamily="2" charset="0"/>
              </a:rPr>
              <a:t> sensors</a:t>
            </a:r>
          </a:p>
        </p:txBody>
      </p:sp>
      <p:pic>
        <p:nvPicPr>
          <p:cNvPr id="3" name="Picture 2">
            <a:extLst>
              <a:ext uri="{FF2B5EF4-FFF2-40B4-BE49-F238E27FC236}">
                <a16:creationId xmlns:a16="http://schemas.microsoft.com/office/drawing/2014/main" id="{66C8799F-05E6-E6ED-EB89-32D3B59ED719}"/>
              </a:ext>
            </a:extLst>
          </p:cNvPr>
          <p:cNvPicPr>
            <a:picLocks noChangeAspect="1"/>
          </p:cNvPicPr>
          <p:nvPr/>
        </p:nvPicPr>
        <p:blipFill>
          <a:blip r:embed="rId4"/>
          <a:srcRect l="8467" t="9004" r="9865" b="3698"/>
          <a:stretch/>
        </p:blipFill>
        <p:spPr>
          <a:xfrm>
            <a:off x="976132" y="1740603"/>
            <a:ext cx="3651298" cy="2508637"/>
          </a:xfrm>
          <a:prstGeom prst="rect">
            <a:avLst/>
          </a:prstGeom>
        </p:spPr>
      </p:pic>
      <p:cxnSp>
        <p:nvCxnSpPr>
          <p:cNvPr id="15" name="Straight Connector 14">
            <a:extLst>
              <a:ext uri="{FF2B5EF4-FFF2-40B4-BE49-F238E27FC236}">
                <a16:creationId xmlns:a16="http://schemas.microsoft.com/office/drawing/2014/main" id="{D803102E-60E7-43CE-FC49-3BA5412503E8}"/>
              </a:ext>
            </a:extLst>
          </p:cNvPr>
          <p:cNvCxnSpPr>
            <a:cxnSpLocks/>
          </p:cNvCxnSpPr>
          <p:nvPr/>
        </p:nvCxnSpPr>
        <p:spPr>
          <a:xfrm>
            <a:off x="2913780" y="4124192"/>
            <a:ext cx="219075" cy="22260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7DDDE9A-8856-7A06-11CC-32AB0502F04D}"/>
              </a:ext>
            </a:extLst>
          </p:cNvPr>
          <p:cNvCxnSpPr>
            <a:cxnSpLocks/>
          </p:cNvCxnSpPr>
          <p:nvPr/>
        </p:nvCxnSpPr>
        <p:spPr>
          <a:xfrm>
            <a:off x="2717746" y="4128955"/>
            <a:ext cx="0" cy="419232"/>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F3628FBA-0E9E-4B32-8B1F-3F81E4D586B6}"/>
              </a:ext>
            </a:extLst>
          </p:cNvPr>
          <p:cNvCxnSpPr>
            <a:cxnSpLocks/>
          </p:cNvCxnSpPr>
          <p:nvPr/>
        </p:nvCxnSpPr>
        <p:spPr>
          <a:xfrm flipH="1">
            <a:off x="2327881" y="4130962"/>
            <a:ext cx="190446" cy="247171"/>
          </a:xfrm>
          <a:prstGeom prst="line">
            <a:avLst/>
          </a:prstGeom>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44E376E7-292E-C0BE-6846-1B9C6FE235E8}"/>
              </a:ext>
            </a:extLst>
          </p:cNvPr>
          <p:cNvSpPr txBox="1"/>
          <p:nvPr/>
        </p:nvSpPr>
        <p:spPr>
          <a:xfrm>
            <a:off x="1712143" y="4325205"/>
            <a:ext cx="754213" cy="307777"/>
          </a:xfrm>
          <a:prstGeom prst="rect">
            <a:avLst/>
          </a:prstGeom>
          <a:noFill/>
        </p:spPr>
        <p:txBody>
          <a:bodyPr wrap="square" rtlCol="0">
            <a:spAutoFit/>
          </a:bodyPr>
          <a:lstStyle/>
          <a:p>
            <a:r>
              <a:rPr lang="en-US" b="1" dirty="0">
                <a:solidFill>
                  <a:schemeClr val="accent3"/>
                </a:solidFill>
                <a:latin typeface="Montserrat" panose="00000500000000000000" pitchFamily="2" charset="0"/>
              </a:rPr>
              <a:t>signal</a:t>
            </a:r>
          </a:p>
        </p:txBody>
      </p:sp>
      <p:sp>
        <p:nvSpPr>
          <p:cNvPr id="25" name="TextBox 24">
            <a:extLst>
              <a:ext uri="{FF2B5EF4-FFF2-40B4-BE49-F238E27FC236}">
                <a16:creationId xmlns:a16="http://schemas.microsoft.com/office/drawing/2014/main" id="{11AE96D4-D983-BA94-D4A6-63BBDA801D47}"/>
              </a:ext>
            </a:extLst>
          </p:cNvPr>
          <p:cNvSpPr txBox="1"/>
          <p:nvPr/>
        </p:nvSpPr>
        <p:spPr>
          <a:xfrm>
            <a:off x="2335476" y="4454098"/>
            <a:ext cx="811268" cy="307777"/>
          </a:xfrm>
          <a:prstGeom prst="rect">
            <a:avLst/>
          </a:prstGeom>
          <a:noFill/>
        </p:spPr>
        <p:txBody>
          <a:bodyPr wrap="square" rtlCol="0">
            <a:spAutoFit/>
          </a:bodyPr>
          <a:lstStyle/>
          <a:p>
            <a:r>
              <a:rPr lang="en-US" b="1" dirty="0">
                <a:solidFill>
                  <a:schemeClr val="accent3"/>
                </a:solidFill>
                <a:latin typeface="Montserrat" panose="00000500000000000000" pitchFamily="2" charset="0"/>
              </a:rPr>
              <a:t>power</a:t>
            </a:r>
          </a:p>
        </p:txBody>
      </p:sp>
      <p:sp>
        <p:nvSpPr>
          <p:cNvPr id="27" name="TextBox 26">
            <a:extLst>
              <a:ext uri="{FF2B5EF4-FFF2-40B4-BE49-F238E27FC236}">
                <a16:creationId xmlns:a16="http://schemas.microsoft.com/office/drawing/2014/main" id="{3582D336-CD90-2026-4B2C-ABED09342ECF}"/>
              </a:ext>
            </a:extLst>
          </p:cNvPr>
          <p:cNvSpPr txBox="1"/>
          <p:nvPr/>
        </p:nvSpPr>
        <p:spPr>
          <a:xfrm>
            <a:off x="3054416" y="4235496"/>
            <a:ext cx="883519" cy="307777"/>
          </a:xfrm>
          <a:prstGeom prst="rect">
            <a:avLst/>
          </a:prstGeom>
          <a:noFill/>
        </p:spPr>
        <p:txBody>
          <a:bodyPr wrap="square" rtlCol="0">
            <a:spAutoFit/>
          </a:bodyPr>
          <a:lstStyle/>
          <a:p>
            <a:r>
              <a:rPr lang="en-US" b="1" dirty="0">
                <a:solidFill>
                  <a:schemeClr val="accent3"/>
                </a:solidFill>
                <a:latin typeface="Montserrat" panose="00000500000000000000" pitchFamily="2" charset="0"/>
              </a:rPr>
              <a:t>ground</a:t>
            </a:r>
          </a:p>
        </p:txBody>
      </p:sp>
    </p:spTree>
    <p:extLst>
      <p:ext uri="{BB962C8B-B14F-4D97-AF65-F5344CB8AC3E}">
        <p14:creationId xmlns:p14="http://schemas.microsoft.com/office/powerpoint/2010/main" val="2991628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198" name="Google Shape;198;p32"/>
          <p:cNvSpPr txBox="1">
            <a:spLocks noGrp="1"/>
          </p:cNvSpPr>
          <p:nvPr>
            <p:ph type="ctrTitle" idx="2"/>
          </p:nvPr>
        </p:nvSpPr>
        <p:spPr>
          <a:xfrm>
            <a:off x="2211200" y="1755285"/>
            <a:ext cx="2312506" cy="5194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Introduction</a:t>
            </a:r>
            <a:endParaRPr lang="en-US" dirty="0"/>
          </a:p>
        </p:txBody>
      </p:sp>
      <p:sp>
        <p:nvSpPr>
          <p:cNvPr id="199" name="Google Shape;199;p32"/>
          <p:cNvSpPr txBox="1">
            <a:spLocks noGrp="1"/>
          </p:cNvSpPr>
          <p:nvPr>
            <p:ph type="title" idx="3"/>
          </p:nvPr>
        </p:nvSpPr>
        <p:spPr>
          <a:xfrm>
            <a:off x="1046602" y="1521025"/>
            <a:ext cx="1164598" cy="941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201" name="Google Shape;201;p32"/>
          <p:cNvSpPr txBox="1">
            <a:spLocks noGrp="1"/>
          </p:cNvSpPr>
          <p:nvPr>
            <p:ph type="ctrTitle" idx="4"/>
          </p:nvPr>
        </p:nvSpPr>
        <p:spPr>
          <a:xfrm>
            <a:off x="6179800" y="1603174"/>
            <a:ext cx="2820981" cy="85955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Embedded systems &amp; Electronic parts</a:t>
            </a:r>
          </a:p>
        </p:txBody>
      </p:sp>
      <p:sp>
        <p:nvSpPr>
          <p:cNvPr id="202" name="Google Shape;202;p32"/>
          <p:cNvSpPr txBox="1">
            <a:spLocks noGrp="1"/>
          </p:cNvSpPr>
          <p:nvPr>
            <p:ph type="title" idx="5"/>
          </p:nvPr>
        </p:nvSpPr>
        <p:spPr>
          <a:xfrm>
            <a:off x="4686400" y="1521025"/>
            <a:ext cx="1493400" cy="941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204" name="Google Shape;204;p32"/>
          <p:cNvSpPr txBox="1">
            <a:spLocks noGrp="1"/>
          </p:cNvSpPr>
          <p:nvPr>
            <p:ph type="ctrTitle" idx="7"/>
          </p:nvPr>
        </p:nvSpPr>
        <p:spPr>
          <a:xfrm>
            <a:off x="2307201" y="3239300"/>
            <a:ext cx="2150400" cy="38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Programming</a:t>
            </a:r>
            <a:r>
              <a:rPr lang="en" sz="2000" dirty="0"/>
              <a:t> </a:t>
            </a:r>
            <a:endParaRPr sz="2000" dirty="0"/>
          </a:p>
        </p:txBody>
      </p:sp>
      <p:sp>
        <p:nvSpPr>
          <p:cNvPr id="205" name="Google Shape;205;p32"/>
          <p:cNvSpPr txBox="1">
            <a:spLocks noGrp="1"/>
          </p:cNvSpPr>
          <p:nvPr>
            <p:ph type="title" idx="8"/>
          </p:nvPr>
        </p:nvSpPr>
        <p:spPr>
          <a:xfrm>
            <a:off x="717800" y="2960450"/>
            <a:ext cx="1493400" cy="941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207" name="Google Shape;207;p32"/>
          <p:cNvSpPr txBox="1">
            <a:spLocks noGrp="1"/>
          </p:cNvSpPr>
          <p:nvPr>
            <p:ph type="ctrTitle" idx="13"/>
          </p:nvPr>
        </p:nvSpPr>
        <p:spPr>
          <a:xfrm>
            <a:off x="6275600" y="3239641"/>
            <a:ext cx="2150400" cy="38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Q&amp;A Session.</a:t>
            </a:r>
            <a:endParaRPr lang="en-US" dirty="0"/>
          </a:p>
        </p:txBody>
      </p:sp>
      <p:sp>
        <p:nvSpPr>
          <p:cNvPr id="208" name="Google Shape;208;p32"/>
          <p:cNvSpPr txBox="1">
            <a:spLocks noGrp="1"/>
          </p:cNvSpPr>
          <p:nvPr>
            <p:ph type="title" idx="14"/>
          </p:nvPr>
        </p:nvSpPr>
        <p:spPr>
          <a:xfrm>
            <a:off x="4686400" y="2960450"/>
            <a:ext cx="1493400" cy="941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pic>
        <p:nvPicPr>
          <p:cNvPr id="12" name="Picture 11">
            <a:extLst>
              <a:ext uri="{FF2B5EF4-FFF2-40B4-BE49-F238E27FC236}">
                <a16:creationId xmlns:a16="http://schemas.microsoft.com/office/drawing/2014/main" id="{E4CC7E8A-F9D3-B026-831D-86D965A312E2}"/>
              </a:ext>
            </a:extLst>
          </p:cNvPr>
          <p:cNvPicPr>
            <a:picLocks noChangeAspect="1"/>
          </p:cNvPicPr>
          <p:nvPr/>
        </p:nvPicPr>
        <p:blipFill>
          <a:blip r:embed="rId3"/>
          <a:stretch>
            <a:fillRect/>
          </a:stretch>
        </p:blipFill>
        <p:spPr>
          <a:xfrm>
            <a:off x="5449103" y="4268802"/>
            <a:ext cx="1352550" cy="390525"/>
          </a:xfrm>
          <a:prstGeom prst="rect">
            <a:avLst/>
          </a:prstGeom>
        </p:spPr>
      </p:pic>
      <p:pic>
        <p:nvPicPr>
          <p:cNvPr id="13" name="Picture 12" descr="A purple ribbon with red text&#10;&#10;Description automatically generated">
            <a:extLst>
              <a:ext uri="{FF2B5EF4-FFF2-40B4-BE49-F238E27FC236}">
                <a16:creationId xmlns:a16="http://schemas.microsoft.com/office/drawing/2014/main" id="{914A728A-B1C6-42B1-2966-A4F36098A61C}"/>
              </a:ext>
            </a:extLst>
          </p:cNvPr>
          <p:cNvPicPr>
            <a:picLocks noChangeAspect="1"/>
          </p:cNvPicPr>
          <p:nvPr/>
        </p:nvPicPr>
        <p:blipFill>
          <a:blip r:embed="rId4"/>
          <a:stretch>
            <a:fillRect/>
          </a:stretch>
        </p:blipFill>
        <p:spPr>
          <a:xfrm>
            <a:off x="7114382" y="4170161"/>
            <a:ext cx="1428750" cy="523875"/>
          </a:xfrm>
          <a:prstGeom prst="rect">
            <a:avLst/>
          </a:prstGeom>
        </p:spPr>
      </p:pic>
      <p:pic>
        <p:nvPicPr>
          <p:cNvPr id="16" name="Picture 15" descr="A purple ribbon with red text&#10;&#10;Description automatically generated">
            <a:extLst>
              <a:ext uri="{FF2B5EF4-FFF2-40B4-BE49-F238E27FC236}">
                <a16:creationId xmlns:a16="http://schemas.microsoft.com/office/drawing/2014/main" id="{50D94512-C70B-4E8E-E977-0D23E10EAF07}"/>
              </a:ext>
            </a:extLst>
          </p:cNvPr>
          <p:cNvPicPr>
            <a:picLocks noChangeAspect="1"/>
          </p:cNvPicPr>
          <p:nvPr/>
        </p:nvPicPr>
        <p:blipFill>
          <a:blip r:embed="rId4"/>
          <a:stretch>
            <a:fillRect/>
          </a:stretch>
        </p:blipFill>
        <p:spPr>
          <a:xfrm>
            <a:off x="4864761" y="-940110"/>
            <a:ext cx="1428750" cy="523875"/>
          </a:xfrm>
          <a:prstGeom prst="rect">
            <a:avLst/>
          </a:prstGeom>
        </p:spPr>
      </p:pic>
      <p:sp>
        <p:nvSpPr>
          <p:cNvPr id="2" name="Google Shape;199;p32">
            <a:extLst>
              <a:ext uri="{FF2B5EF4-FFF2-40B4-BE49-F238E27FC236}">
                <a16:creationId xmlns:a16="http://schemas.microsoft.com/office/drawing/2014/main" id="{E2E4A6A3-53BC-2FF7-31A9-6AFBC2881A85}"/>
              </a:ext>
            </a:extLst>
          </p:cNvPr>
          <p:cNvSpPr txBox="1">
            <a:spLocks/>
          </p:cNvSpPr>
          <p:nvPr/>
        </p:nvSpPr>
        <p:spPr>
          <a:xfrm>
            <a:off x="-3505674" y="383175"/>
            <a:ext cx="1164598" cy="941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8000"/>
              <a:buFont typeface="Montserrat"/>
              <a:buNone/>
              <a:defRPr sz="7000" b="1" i="0" u="none" strike="noStrike" cap="none">
                <a:solidFill>
                  <a:schemeClr val="dk2"/>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dirty="0"/>
              <a:t>01</a:t>
            </a:r>
          </a:p>
        </p:txBody>
      </p:sp>
      <p:sp>
        <p:nvSpPr>
          <p:cNvPr id="4" name="Google Shape;198;p32">
            <a:extLst>
              <a:ext uri="{FF2B5EF4-FFF2-40B4-BE49-F238E27FC236}">
                <a16:creationId xmlns:a16="http://schemas.microsoft.com/office/drawing/2014/main" id="{A7C81F17-1EC6-07D4-166F-55879D23D2F1}"/>
              </a:ext>
            </a:extLst>
          </p:cNvPr>
          <p:cNvSpPr txBox="1">
            <a:spLocks/>
          </p:cNvSpPr>
          <p:nvPr/>
        </p:nvSpPr>
        <p:spPr>
          <a:xfrm>
            <a:off x="-2341076" y="594306"/>
            <a:ext cx="2312506" cy="5194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Montserrat"/>
              <a:buNone/>
              <a:defRPr sz="1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9pPr>
          </a:lstStyle>
          <a:p>
            <a:r>
              <a:rPr lang="en-US" sz="2400" dirty="0"/>
              <a:t>Introduction</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6" name="Google Shape;216;p33"/>
          <p:cNvSpPr/>
          <p:nvPr/>
        </p:nvSpPr>
        <p:spPr>
          <a:xfrm>
            <a:off x="6732125"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3"/>
          <p:cNvSpPr/>
          <p:nvPr/>
        </p:nvSpPr>
        <p:spPr>
          <a:xfrm>
            <a:off x="7951325" y="257175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2BED4887-9E67-3CF4-7609-154A7F1DE959}"/>
              </a:ext>
            </a:extLst>
          </p:cNvPr>
          <p:cNvSpPr txBox="1"/>
          <p:nvPr/>
        </p:nvSpPr>
        <p:spPr>
          <a:xfrm>
            <a:off x="600764" y="209320"/>
            <a:ext cx="1189822" cy="707886"/>
          </a:xfrm>
          <a:prstGeom prst="rect">
            <a:avLst/>
          </a:prstGeom>
          <a:noFill/>
        </p:spPr>
        <p:txBody>
          <a:bodyPr wrap="square" rtlCol="0">
            <a:spAutoFit/>
          </a:bodyPr>
          <a:lstStyle/>
          <a:p>
            <a:r>
              <a:rPr lang="en-US" sz="4000" b="1" dirty="0">
                <a:solidFill>
                  <a:schemeClr val="bg2"/>
                </a:solidFill>
                <a:latin typeface="Montserrat" panose="00000500000000000000" pitchFamily="2" charset="0"/>
              </a:rPr>
              <a:t>02</a:t>
            </a:r>
            <a:endParaRPr lang="en-US" sz="7000" b="1" dirty="0">
              <a:solidFill>
                <a:schemeClr val="bg2"/>
              </a:solidFill>
              <a:latin typeface="Montserrat" panose="00000500000000000000" pitchFamily="2" charset="0"/>
            </a:endParaRPr>
          </a:p>
        </p:txBody>
      </p:sp>
      <p:sp>
        <p:nvSpPr>
          <p:cNvPr id="10" name="TextBox 9">
            <a:extLst>
              <a:ext uri="{FF2B5EF4-FFF2-40B4-BE49-F238E27FC236}">
                <a16:creationId xmlns:a16="http://schemas.microsoft.com/office/drawing/2014/main" id="{67439E71-2335-D8ED-4674-F618D57F07E7}"/>
              </a:ext>
            </a:extLst>
          </p:cNvPr>
          <p:cNvSpPr txBox="1"/>
          <p:nvPr/>
        </p:nvSpPr>
        <p:spPr>
          <a:xfrm>
            <a:off x="1324025" y="298506"/>
            <a:ext cx="3897970" cy="954107"/>
          </a:xfrm>
          <a:prstGeom prst="rect">
            <a:avLst/>
          </a:prstGeom>
          <a:noFill/>
        </p:spPr>
        <p:txBody>
          <a:bodyPr wrap="square">
            <a:spAutoFit/>
          </a:bodyPr>
          <a:lstStyle/>
          <a:p>
            <a:r>
              <a:rPr kumimoji="0" lang="en-US" sz="2800" b="1" i="0" u="none" strike="noStrike" kern="0" cap="none" spc="0" normalizeH="0" baseline="0" noProof="0" dirty="0">
                <a:ln>
                  <a:noFill/>
                </a:ln>
                <a:solidFill>
                  <a:srgbClr val="6E2770"/>
                </a:solidFill>
                <a:effectLst/>
                <a:uLnTx/>
                <a:uFillTx/>
                <a:latin typeface="Montserrat"/>
                <a:sym typeface="Montserrat"/>
              </a:rPr>
              <a:t>Embedded systems &amp; Electronic parts</a:t>
            </a:r>
            <a:endParaRPr lang="en-US" sz="1800" dirty="0"/>
          </a:p>
        </p:txBody>
      </p:sp>
      <p:pic>
        <p:nvPicPr>
          <p:cNvPr id="12" name="Picture 11" descr="A purple ribbon with red text&#10;&#10;Description automatically generated">
            <a:extLst>
              <a:ext uri="{FF2B5EF4-FFF2-40B4-BE49-F238E27FC236}">
                <a16:creationId xmlns:a16="http://schemas.microsoft.com/office/drawing/2014/main" id="{B7164F1E-0496-A934-7E51-C8F676CA7BE9}"/>
              </a:ext>
            </a:extLst>
          </p:cNvPr>
          <p:cNvPicPr>
            <a:picLocks noChangeAspect="1"/>
          </p:cNvPicPr>
          <p:nvPr/>
        </p:nvPicPr>
        <p:blipFill>
          <a:blip r:embed="rId3"/>
          <a:stretch>
            <a:fillRect/>
          </a:stretch>
        </p:blipFill>
        <p:spPr>
          <a:xfrm>
            <a:off x="5218554" y="209320"/>
            <a:ext cx="1428750" cy="523875"/>
          </a:xfrm>
          <a:prstGeom prst="rect">
            <a:avLst/>
          </a:prstGeom>
        </p:spPr>
      </p:pic>
      <p:sp>
        <p:nvSpPr>
          <p:cNvPr id="14" name="TextBox 13">
            <a:extLst>
              <a:ext uri="{FF2B5EF4-FFF2-40B4-BE49-F238E27FC236}">
                <a16:creationId xmlns:a16="http://schemas.microsoft.com/office/drawing/2014/main" id="{07A13C88-3BCA-E5A6-D979-1980D9897C6F}"/>
              </a:ext>
            </a:extLst>
          </p:cNvPr>
          <p:cNvSpPr txBox="1"/>
          <p:nvPr/>
        </p:nvSpPr>
        <p:spPr>
          <a:xfrm>
            <a:off x="600764" y="1417438"/>
            <a:ext cx="6128361" cy="3447098"/>
          </a:xfrm>
          <a:prstGeom prst="rect">
            <a:avLst/>
          </a:prstGeom>
          <a:noFill/>
        </p:spPr>
        <p:txBody>
          <a:bodyPr wrap="square" rtlCol="0">
            <a:spAutoFit/>
          </a:bodyPr>
          <a:lstStyle/>
          <a:p>
            <a:r>
              <a:rPr lang="en-US" sz="1800" dirty="0">
                <a:solidFill>
                  <a:schemeClr val="accent1"/>
                </a:solidFill>
                <a:latin typeface="Montserrat" panose="00000500000000000000" pitchFamily="2" charset="0"/>
              </a:rPr>
              <a:t>Sensors:</a:t>
            </a:r>
          </a:p>
          <a:p>
            <a:endParaRPr lang="en-US" sz="1800" dirty="0">
              <a:solidFill>
                <a:schemeClr val="accent1"/>
              </a:solidFill>
              <a:latin typeface="Montserrat" panose="00000500000000000000" pitchFamily="2" charset="0"/>
            </a:endParaRPr>
          </a:p>
          <a:p>
            <a:r>
              <a:rPr lang="en-US" sz="1600" dirty="0">
                <a:solidFill>
                  <a:schemeClr val="tx1"/>
                </a:solidFill>
                <a:latin typeface="Montserrat" panose="00000500000000000000" pitchFamily="2" charset="0"/>
              </a:rPr>
              <a:t>3. </a:t>
            </a:r>
            <a:r>
              <a:rPr lang="en-US" sz="1600" dirty="0">
                <a:solidFill>
                  <a:schemeClr val="accent1"/>
                </a:solidFill>
                <a:latin typeface="Montserrat" panose="00000500000000000000" pitchFamily="2" charset="0"/>
              </a:rPr>
              <a:t>Temperature Sensor </a:t>
            </a:r>
            <a:r>
              <a:rPr lang="en-US" sz="1800" dirty="0">
                <a:solidFill>
                  <a:schemeClr val="tx1"/>
                </a:solidFill>
                <a:latin typeface="Montserrat" panose="00000500000000000000" pitchFamily="2" charset="0"/>
              </a:rPr>
              <a:t>: Measures temperature from its environment or object.</a:t>
            </a:r>
          </a:p>
          <a:p>
            <a:endParaRPr lang="en-US" sz="1800" dirty="0">
              <a:solidFill>
                <a:schemeClr val="accent1"/>
              </a:solidFill>
              <a:latin typeface="Montserrat" panose="00000500000000000000" pitchFamily="2" charset="0"/>
            </a:endParaRPr>
          </a:p>
          <a:p>
            <a:r>
              <a:rPr lang="en-US" sz="1600" dirty="0">
                <a:solidFill>
                  <a:schemeClr val="tx1"/>
                </a:solidFill>
                <a:latin typeface="Montserrat" panose="00000500000000000000" pitchFamily="2" charset="0"/>
              </a:rPr>
              <a:t>4. </a:t>
            </a:r>
            <a:r>
              <a:rPr lang="en-US" sz="1600" dirty="0">
                <a:solidFill>
                  <a:schemeClr val="accent1"/>
                </a:solidFill>
                <a:latin typeface="Montserrat" panose="00000500000000000000" pitchFamily="2" charset="0"/>
              </a:rPr>
              <a:t>Smoke Sensor (MQ Series) </a:t>
            </a:r>
            <a:r>
              <a:rPr lang="en-US" sz="1600" dirty="0">
                <a:solidFill>
                  <a:schemeClr val="tx1"/>
                </a:solidFill>
                <a:latin typeface="Montserrat" panose="00000500000000000000" pitchFamily="2" charset="0"/>
              </a:rPr>
              <a:t>: Detects the presence of smoke or gases such as carbon monoxide, methane, and LPG.</a:t>
            </a:r>
          </a:p>
          <a:p>
            <a:endParaRPr lang="en-US" sz="1600" dirty="0">
              <a:solidFill>
                <a:schemeClr val="accent1"/>
              </a:solidFill>
              <a:latin typeface="Montserrat" panose="00000500000000000000" pitchFamily="2" charset="0"/>
            </a:endParaRPr>
          </a:p>
          <a:p>
            <a:r>
              <a:rPr lang="en-US" sz="1600" dirty="0">
                <a:solidFill>
                  <a:schemeClr val="tx1"/>
                </a:solidFill>
                <a:latin typeface="Montserrat" panose="00000500000000000000" pitchFamily="2" charset="0"/>
              </a:rPr>
              <a:t>5. </a:t>
            </a:r>
            <a:r>
              <a:rPr lang="en-US" sz="1600" dirty="0">
                <a:solidFill>
                  <a:schemeClr val="accent1"/>
                </a:solidFill>
                <a:latin typeface="Montserrat" panose="00000500000000000000" pitchFamily="2" charset="0"/>
              </a:rPr>
              <a:t>Laser Ranging Sensor (360° Omnidirectional Lidar) </a:t>
            </a:r>
            <a:r>
              <a:rPr lang="en-US" sz="1600" dirty="0">
                <a:solidFill>
                  <a:schemeClr val="tx1"/>
                </a:solidFill>
                <a:latin typeface="Montserrat" panose="00000500000000000000" pitchFamily="2" charset="0"/>
              </a:rPr>
              <a:t>: Uses laser beams to measure the distance to surrounding objects in all directions, creating a 360° map of the environment.</a:t>
            </a:r>
          </a:p>
        </p:txBody>
      </p:sp>
    </p:spTree>
    <p:extLst>
      <p:ext uri="{BB962C8B-B14F-4D97-AF65-F5344CB8AC3E}">
        <p14:creationId xmlns:p14="http://schemas.microsoft.com/office/powerpoint/2010/main" val="1501711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6" name="Google Shape;216;p33"/>
          <p:cNvSpPr/>
          <p:nvPr/>
        </p:nvSpPr>
        <p:spPr>
          <a:xfrm>
            <a:off x="6732125"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3"/>
          <p:cNvSpPr/>
          <p:nvPr/>
        </p:nvSpPr>
        <p:spPr>
          <a:xfrm>
            <a:off x="7951325" y="257175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2BED4887-9E67-3CF4-7609-154A7F1DE959}"/>
              </a:ext>
            </a:extLst>
          </p:cNvPr>
          <p:cNvSpPr txBox="1"/>
          <p:nvPr/>
        </p:nvSpPr>
        <p:spPr>
          <a:xfrm>
            <a:off x="600764" y="209320"/>
            <a:ext cx="1189822" cy="707886"/>
          </a:xfrm>
          <a:prstGeom prst="rect">
            <a:avLst/>
          </a:prstGeom>
          <a:noFill/>
        </p:spPr>
        <p:txBody>
          <a:bodyPr wrap="square" rtlCol="0">
            <a:spAutoFit/>
          </a:bodyPr>
          <a:lstStyle/>
          <a:p>
            <a:r>
              <a:rPr lang="en-US" sz="4000" b="1" dirty="0">
                <a:solidFill>
                  <a:schemeClr val="bg2"/>
                </a:solidFill>
                <a:latin typeface="Montserrat" panose="00000500000000000000" pitchFamily="2" charset="0"/>
              </a:rPr>
              <a:t>02</a:t>
            </a:r>
            <a:endParaRPr lang="en-US" sz="7000" b="1" dirty="0">
              <a:solidFill>
                <a:schemeClr val="bg2"/>
              </a:solidFill>
              <a:latin typeface="Montserrat" panose="00000500000000000000" pitchFamily="2" charset="0"/>
            </a:endParaRPr>
          </a:p>
        </p:txBody>
      </p:sp>
      <p:sp>
        <p:nvSpPr>
          <p:cNvPr id="10" name="TextBox 9">
            <a:extLst>
              <a:ext uri="{FF2B5EF4-FFF2-40B4-BE49-F238E27FC236}">
                <a16:creationId xmlns:a16="http://schemas.microsoft.com/office/drawing/2014/main" id="{67439E71-2335-D8ED-4674-F618D57F07E7}"/>
              </a:ext>
            </a:extLst>
          </p:cNvPr>
          <p:cNvSpPr txBox="1"/>
          <p:nvPr/>
        </p:nvSpPr>
        <p:spPr>
          <a:xfrm>
            <a:off x="1324025" y="298506"/>
            <a:ext cx="3897970" cy="954107"/>
          </a:xfrm>
          <a:prstGeom prst="rect">
            <a:avLst/>
          </a:prstGeom>
          <a:noFill/>
        </p:spPr>
        <p:txBody>
          <a:bodyPr wrap="square">
            <a:spAutoFit/>
          </a:bodyPr>
          <a:lstStyle/>
          <a:p>
            <a:r>
              <a:rPr kumimoji="0" lang="en-US" sz="2800" b="1" i="0" u="none" strike="noStrike" kern="0" cap="none" spc="0" normalizeH="0" baseline="0" noProof="0" dirty="0">
                <a:ln>
                  <a:noFill/>
                </a:ln>
                <a:solidFill>
                  <a:srgbClr val="6E2770"/>
                </a:solidFill>
                <a:effectLst/>
                <a:uLnTx/>
                <a:uFillTx/>
                <a:latin typeface="Montserrat"/>
                <a:sym typeface="Montserrat"/>
              </a:rPr>
              <a:t>Embedded systems &amp; Electronic parts</a:t>
            </a:r>
            <a:endParaRPr lang="en-US" sz="1800" dirty="0"/>
          </a:p>
        </p:txBody>
      </p:sp>
      <p:pic>
        <p:nvPicPr>
          <p:cNvPr id="12" name="Picture 11" descr="A purple ribbon with red text&#10;&#10;Description automatically generated">
            <a:extLst>
              <a:ext uri="{FF2B5EF4-FFF2-40B4-BE49-F238E27FC236}">
                <a16:creationId xmlns:a16="http://schemas.microsoft.com/office/drawing/2014/main" id="{B7164F1E-0496-A934-7E51-C8F676CA7BE9}"/>
              </a:ext>
            </a:extLst>
          </p:cNvPr>
          <p:cNvPicPr>
            <a:picLocks noChangeAspect="1"/>
          </p:cNvPicPr>
          <p:nvPr/>
        </p:nvPicPr>
        <p:blipFill>
          <a:blip r:embed="rId3"/>
          <a:stretch>
            <a:fillRect/>
          </a:stretch>
        </p:blipFill>
        <p:spPr>
          <a:xfrm>
            <a:off x="5218554" y="209320"/>
            <a:ext cx="1428750" cy="523875"/>
          </a:xfrm>
          <a:prstGeom prst="rect">
            <a:avLst/>
          </a:prstGeom>
        </p:spPr>
      </p:pic>
      <p:sp>
        <p:nvSpPr>
          <p:cNvPr id="14" name="TextBox 13">
            <a:extLst>
              <a:ext uri="{FF2B5EF4-FFF2-40B4-BE49-F238E27FC236}">
                <a16:creationId xmlns:a16="http://schemas.microsoft.com/office/drawing/2014/main" id="{07A13C88-3BCA-E5A6-D979-1980D9897C6F}"/>
              </a:ext>
            </a:extLst>
          </p:cNvPr>
          <p:cNvSpPr txBox="1"/>
          <p:nvPr/>
        </p:nvSpPr>
        <p:spPr>
          <a:xfrm>
            <a:off x="600764" y="1417438"/>
            <a:ext cx="6284778" cy="3416320"/>
          </a:xfrm>
          <a:prstGeom prst="rect">
            <a:avLst/>
          </a:prstGeom>
          <a:noFill/>
        </p:spPr>
        <p:txBody>
          <a:bodyPr wrap="square" rtlCol="0">
            <a:spAutoFit/>
          </a:bodyPr>
          <a:lstStyle/>
          <a:p>
            <a:r>
              <a:rPr lang="en-US" sz="1800" b="0" i="0" u="none" strike="noStrike" baseline="0" dirty="0">
                <a:solidFill>
                  <a:schemeClr val="bg2"/>
                </a:solidFill>
                <a:latin typeface="Montserrat" panose="00000500000000000000" pitchFamily="2" charset="0"/>
              </a:rPr>
              <a:t>Actuators:</a:t>
            </a:r>
          </a:p>
          <a:p>
            <a:endParaRPr lang="en-US" sz="1800" dirty="0">
              <a:latin typeface="Montserrat" panose="00000500000000000000" pitchFamily="2" charset="0"/>
            </a:endParaRPr>
          </a:p>
          <a:p>
            <a:r>
              <a:rPr lang="en-US" sz="1800" b="0" i="0" u="none" strike="noStrike" baseline="0" dirty="0">
                <a:solidFill>
                  <a:schemeClr val="bg2"/>
                </a:solidFill>
                <a:latin typeface="Montserrat" panose="00000500000000000000" pitchFamily="2" charset="0"/>
              </a:rPr>
              <a:t>Actuators  </a:t>
            </a:r>
            <a:r>
              <a:rPr lang="en-US" sz="1800" b="0" i="0" u="none" strike="noStrike" baseline="0" dirty="0">
                <a:solidFill>
                  <a:srgbClr val="000000"/>
                </a:solidFill>
                <a:latin typeface="Montserrat" panose="00000500000000000000" pitchFamily="2" charset="0"/>
              </a:rPr>
              <a:t>enable the robots to move and eventually to modify their</a:t>
            </a:r>
            <a:r>
              <a:rPr lang="en-US" sz="1800" dirty="0">
                <a:latin typeface="Montserrat" panose="00000500000000000000" pitchFamily="2" charset="0"/>
              </a:rPr>
              <a:t> </a:t>
            </a:r>
            <a:r>
              <a:rPr lang="en-US" sz="1800" b="0" i="0" u="none" strike="noStrike" baseline="0" dirty="0">
                <a:solidFill>
                  <a:srgbClr val="000000"/>
                </a:solidFill>
                <a:latin typeface="Montserrat" panose="00000500000000000000" pitchFamily="2" charset="0"/>
              </a:rPr>
              <a:t>environment by converting stored energy into movements.</a:t>
            </a:r>
          </a:p>
          <a:p>
            <a:endParaRPr lang="en-US" sz="1800" dirty="0">
              <a:latin typeface="Montserrat" panose="00000500000000000000" pitchFamily="2" charset="0"/>
            </a:endParaRPr>
          </a:p>
          <a:p>
            <a:r>
              <a:rPr lang="en-US" sz="1800" dirty="0">
                <a:solidFill>
                  <a:schemeClr val="accent1"/>
                </a:solidFill>
                <a:latin typeface="Montserrat" panose="00000500000000000000" pitchFamily="2" charset="0"/>
              </a:rPr>
              <a:t>● </a:t>
            </a:r>
            <a:r>
              <a:rPr lang="en-US" sz="1800" dirty="0">
                <a:solidFill>
                  <a:schemeClr val="accent2"/>
                </a:solidFill>
                <a:latin typeface="Montserrat" panose="00000500000000000000" pitchFamily="2" charset="0"/>
              </a:rPr>
              <a:t>The most widely used </a:t>
            </a:r>
            <a:r>
              <a:rPr lang="en-US" sz="1800" dirty="0">
                <a:solidFill>
                  <a:schemeClr val="accent1"/>
                </a:solidFill>
                <a:latin typeface="Montserrat" panose="00000500000000000000" pitchFamily="2" charset="0"/>
              </a:rPr>
              <a:t>actuators</a:t>
            </a:r>
            <a:r>
              <a:rPr lang="en-US" sz="1800" dirty="0">
                <a:solidFill>
                  <a:schemeClr val="accent2"/>
                </a:solidFill>
                <a:latin typeface="Montserrat" panose="00000500000000000000" pitchFamily="2" charset="0"/>
              </a:rPr>
              <a:t> are electric motors. They perform rotational movements that can be eventually converted into linear movements.</a:t>
            </a:r>
          </a:p>
          <a:p>
            <a:endParaRPr lang="en-US" sz="1800" dirty="0">
              <a:solidFill>
                <a:schemeClr val="accent1"/>
              </a:solidFill>
              <a:latin typeface="Montserrat" panose="00000500000000000000" pitchFamily="2" charset="0"/>
            </a:endParaRPr>
          </a:p>
          <a:p>
            <a:r>
              <a:rPr lang="en-US" sz="1800" dirty="0">
                <a:solidFill>
                  <a:schemeClr val="accent1"/>
                </a:solidFill>
                <a:latin typeface="Montserrat" panose="00000500000000000000" pitchFamily="2" charset="0"/>
              </a:rPr>
              <a:t>● </a:t>
            </a:r>
            <a:r>
              <a:rPr lang="en-US" sz="1800" dirty="0">
                <a:solidFill>
                  <a:schemeClr val="accent2"/>
                </a:solidFill>
                <a:latin typeface="Montserrat" panose="00000500000000000000" pitchFamily="2" charset="0"/>
              </a:rPr>
              <a:t>Alternative options are constituted by </a:t>
            </a:r>
            <a:r>
              <a:rPr lang="en-US" sz="1800" dirty="0">
                <a:solidFill>
                  <a:schemeClr val="accent1"/>
                </a:solidFill>
                <a:latin typeface="Montserrat" panose="00000500000000000000" pitchFamily="2" charset="0"/>
              </a:rPr>
              <a:t>hydraulic</a:t>
            </a:r>
            <a:r>
              <a:rPr lang="en-US" sz="1800" dirty="0">
                <a:solidFill>
                  <a:schemeClr val="accent2"/>
                </a:solidFill>
                <a:latin typeface="Montserrat" panose="00000500000000000000" pitchFamily="2" charset="0"/>
              </a:rPr>
              <a:t>, </a:t>
            </a:r>
            <a:r>
              <a:rPr lang="en-US" sz="1800" dirty="0">
                <a:solidFill>
                  <a:schemeClr val="accent1"/>
                </a:solidFill>
                <a:latin typeface="Montserrat" panose="00000500000000000000" pitchFamily="2" charset="0"/>
              </a:rPr>
              <a:t>pneumatic</a:t>
            </a:r>
            <a:r>
              <a:rPr lang="en-US" sz="1800" dirty="0">
                <a:solidFill>
                  <a:schemeClr val="accent2"/>
                </a:solidFill>
                <a:latin typeface="Montserrat" panose="00000500000000000000" pitchFamily="2" charset="0"/>
              </a:rPr>
              <a:t>, or </a:t>
            </a:r>
            <a:r>
              <a:rPr lang="en-US" sz="1800" dirty="0">
                <a:solidFill>
                  <a:schemeClr val="accent1"/>
                </a:solidFill>
                <a:latin typeface="Montserrat" panose="00000500000000000000" pitchFamily="2" charset="0"/>
              </a:rPr>
              <a:t>active material objects</a:t>
            </a:r>
            <a:r>
              <a:rPr lang="en-US" sz="1800" dirty="0">
                <a:solidFill>
                  <a:schemeClr val="accent2"/>
                </a:solidFill>
                <a:latin typeface="Montserrat" panose="00000500000000000000" pitchFamily="2" charset="0"/>
              </a:rPr>
              <a:t>.</a:t>
            </a:r>
          </a:p>
        </p:txBody>
      </p:sp>
    </p:spTree>
    <p:extLst>
      <p:ext uri="{BB962C8B-B14F-4D97-AF65-F5344CB8AC3E}">
        <p14:creationId xmlns:p14="http://schemas.microsoft.com/office/powerpoint/2010/main" val="53688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6" name="Google Shape;216;p33"/>
          <p:cNvSpPr/>
          <p:nvPr/>
        </p:nvSpPr>
        <p:spPr>
          <a:xfrm>
            <a:off x="6732125"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3"/>
          <p:cNvSpPr/>
          <p:nvPr/>
        </p:nvSpPr>
        <p:spPr>
          <a:xfrm>
            <a:off x="7951325" y="257175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2BED4887-9E67-3CF4-7609-154A7F1DE959}"/>
              </a:ext>
            </a:extLst>
          </p:cNvPr>
          <p:cNvSpPr txBox="1"/>
          <p:nvPr/>
        </p:nvSpPr>
        <p:spPr>
          <a:xfrm>
            <a:off x="600764" y="209320"/>
            <a:ext cx="1189822" cy="707886"/>
          </a:xfrm>
          <a:prstGeom prst="rect">
            <a:avLst/>
          </a:prstGeom>
          <a:noFill/>
        </p:spPr>
        <p:txBody>
          <a:bodyPr wrap="square" rtlCol="0">
            <a:spAutoFit/>
          </a:bodyPr>
          <a:lstStyle/>
          <a:p>
            <a:r>
              <a:rPr lang="en-US" sz="4000" b="1" dirty="0">
                <a:solidFill>
                  <a:schemeClr val="bg2"/>
                </a:solidFill>
                <a:latin typeface="Montserrat" panose="00000500000000000000" pitchFamily="2" charset="0"/>
              </a:rPr>
              <a:t>02</a:t>
            </a:r>
            <a:endParaRPr lang="en-US" sz="7000" b="1" dirty="0">
              <a:solidFill>
                <a:schemeClr val="bg2"/>
              </a:solidFill>
              <a:latin typeface="Montserrat" panose="00000500000000000000" pitchFamily="2" charset="0"/>
            </a:endParaRPr>
          </a:p>
        </p:txBody>
      </p:sp>
      <p:sp>
        <p:nvSpPr>
          <p:cNvPr id="10" name="TextBox 9">
            <a:extLst>
              <a:ext uri="{FF2B5EF4-FFF2-40B4-BE49-F238E27FC236}">
                <a16:creationId xmlns:a16="http://schemas.microsoft.com/office/drawing/2014/main" id="{67439E71-2335-D8ED-4674-F618D57F07E7}"/>
              </a:ext>
            </a:extLst>
          </p:cNvPr>
          <p:cNvSpPr txBox="1"/>
          <p:nvPr/>
        </p:nvSpPr>
        <p:spPr>
          <a:xfrm>
            <a:off x="1324025" y="298506"/>
            <a:ext cx="3897970" cy="954107"/>
          </a:xfrm>
          <a:prstGeom prst="rect">
            <a:avLst/>
          </a:prstGeom>
          <a:noFill/>
        </p:spPr>
        <p:txBody>
          <a:bodyPr wrap="square">
            <a:spAutoFit/>
          </a:bodyPr>
          <a:lstStyle/>
          <a:p>
            <a:r>
              <a:rPr kumimoji="0" lang="en-US" sz="2800" b="1" i="0" u="none" strike="noStrike" kern="0" cap="none" spc="0" normalizeH="0" baseline="0" noProof="0" dirty="0">
                <a:ln>
                  <a:noFill/>
                </a:ln>
                <a:solidFill>
                  <a:srgbClr val="6E2770"/>
                </a:solidFill>
                <a:effectLst/>
                <a:uLnTx/>
                <a:uFillTx/>
                <a:latin typeface="Montserrat"/>
                <a:sym typeface="Montserrat"/>
              </a:rPr>
              <a:t>Embedded systems &amp; Electronic parts</a:t>
            </a:r>
            <a:endParaRPr lang="en-US" sz="1800" dirty="0"/>
          </a:p>
        </p:txBody>
      </p:sp>
      <p:pic>
        <p:nvPicPr>
          <p:cNvPr id="12" name="Picture 11" descr="A purple ribbon with red text&#10;&#10;Description automatically generated">
            <a:extLst>
              <a:ext uri="{FF2B5EF4-FFF2-40B4-BE49-F238E27FC236}">
                <a16:creationId xmlns:a16="http://schemas.microsoft.com/office/drawing/2014/main" id="{B7164F1E-0496-A934-7E51-C8F676CA7BE9}"/>
              </a:ext>
            </a:extLst>
          </p:cNvPr>
          <p:cNvPicPr>
            <a:picLocks noChangeAspect="1"/>
          </p:cNvPicPr>
          <p:nvPr/>
        </p:nvPicPr>
        <p:blipFill>
          <a:blip r:embed="rId3"/>
          <a:stretch>
            <a:fillRect/>
          </a:stretch>
        </p:blipFill>
        <p:spPr>
          <a:xfrm>
            <a:off x="5218554" y="209320"/>
            <a:ext cx="1428750" cy="523875"/>
          </a:xfrm>
          <a:prstGeom prst="rect">
            <a:avLst/>
          </a:prstGeom>
        </p:spPr>
      </p:pic>
      <p:sp>
        <p:nvSpPr>
          <p:cNvPr id="14" name="TextBox 13">
            <a:extLst>
              <a:ext uri="{FF2B5EF4-FFF2-40B4-BE49-F238E27FC236}">
                <a16:creationId xmlns:a16="http://schemas.microsoft.com/office/drawing/2014/main" id="{07A13C88-3BCA-E5A6-D979-1980D9897C6F}"/>
              </a:ext>
            </a:extLst>
          </p:cNvPr>
          <p:cNvSpPr txBox="1"/>
          <p:nvPr/>
        </p:nvSpPr>
        <p:spPr>
          <a:xfrm>
            <a:off x="600764" y="1417438"/>
            <a:ext cx="6284778" cy="2308324"/>
          </a:xfrm>
          <a:prstGeom prst="rect">
            <a:avLst/>
          </a:prstGeom>
          <a:noFill/>
        </p:spPr>
        <p:txBody>
          <a:bodyPr wrap="square" rtlCol="0">
            <a:spAutoFit/>
          </a:bodyPr>
          <a:lstStyle/>
          <a:p>
            <a:r>
              <a:rPr lang="en-US" sz="1800" b="0" i="0" u="none" strike="noStrike" baseline="0" dirty="0">
                <a:solidFill>
                  <a:schemeClr val="bg2"/>
                </a:solidFill>
                <a:latin typeface="Montserrat" panose="00000500000000000000" pitchFamily="2" charset="0"/>
              </a:rPr>
              <a:t>Actuators:</a:t>
            </a:r>
          </a:p>
          <a:p>
            <a:r>
              <a:rPr lang="en-US" sz="1800" dirty="0">
                <a:latin typeface="Montserrat" panose="00000500000000000000" pitchFamily="2" charset="0"/>
              </a:rPr>
              <a:t>our workshop will focus on mobile robotics which is the most common type now a days.</a:t>
            </a:r>
          </a:p>
          <a:p>
            <a:endParaRPr lang="en-US" sz="1800" dirty="0">
              <a:solidFill>
                <a:schemeClr val="accent1"/>
              </a:solidFill>
              <a:latin typeface="Montserrat" panose="00000500000000000000" pitchFamily="2" charset="0"/>
            </a:endParaRPr>
          </a:p>
          <a:p>
            <a:endParaRPr lang="en-US" sz="1800" dirty="0">
              <a:solidFill>
                <a:schemeClr val="accent1"/>
              </a:solidFill>
              <a:latin typeface="Montserrat" panose="00000500000000000000" pitchFamily="2" charset="0"/>
            </a:endParaRPr>
          </a:p>
          <a:p>
            <a:endParaRPr lang="en-US" sz="1800" dirty="0">
              <a:solidFill>
                <a:schemeClr val="accent1"/>
              </a:solidFill>
              <a:latin typeface="Montserrat" panose="00000500000000000000" pitchFamily="2" charset="0"/>
            </a:endParaRPr>
          </a:p>
          <a:p>
            <a:endParaRPr lang="en-US" sz="1800" dirty="0">
              <a:solidFill>
                <a:schemeClr val="accent1"/>
              </a:solidFill>
              <a:latin typeface="Montserrat" panose="00000500000000000000" pitchFamily="2" charset="0"/>
            </a:endParaRPr>
          </a:p>
          <a:p>
            <a:endParaRPr lang="en-US" sz="1800" dirty="0">
              <a:solidFill>
                <a:schemeClr val="accent1"/>
              </a:solidFill>
              <a:latin typeface="Montserrat" panose="00000500000000000000" pitchFamily="2" charset="0"/>
            </a:endParaRPr>
          </a:p>
        </p:txBody>
      </p:sp>
      <p:sp>
        <p:nvSpPr>
          <p:cNvPr id="15" name="TextBox 14">
            <a:extLst>
              <a:ext uri="{FF2B5EF4-FFF2-40B4-BE49-F238E27FC236}">
                <a16:creationId xmlns:a16="http://schemas.microsoft.com/office/drawing/2014/main" id="{9297EE0E-B9EF-67B3-F795-23BEC9AC0E09}"/>
              </a:ext>
            </a:extLst>
          </p:cNvPr>
          <p:cNvSpPr txBox="1"/>
          <p:nvPr/>
        </p:nvSpPr>
        <p:spPr>
          <a:xfrm>
            <a:off x="543098" y="3356430"/>
            <a:ext cx="2494976" cy="369332"/>
          </a:xfrm>
          <a:prstGeom prst="rect">
            <a:avLst/>
          </a:prstGeom>
          <a:noFill/>
        </p:spPr>
        <p:txBody>
          <a:bodyPr wrap="square" rtlCol="0">
            <a:spAutoFit/>
          </a:bodyPr>
          <a:lstStyle/>
          <a:p>
            <a:r>
              <a:rPr lang="en-US" sz="1800" dirty="0">
                <a:latin typeface="Montserrat" panose="00000500000000000000" pitchFamily="2" charset="0"/>
              </a:rPr>
              <a:t>T</a:t>
            </a:r>
            <a:r>
              <a:rPr lang="en-US" sz="1800" b="0" i="0" u="none" strike="noStrike" baseline="0" dirty="0">
                <a:solidFill>
                  <a:srgbClr val="000000"/>
                </a:solidFill>
                <a:latin typeface="Montserrat" panose="00000500000000000000" pitchFamily="2" charset="0"/>
              </a:rPr>
              <a:t>ypes of  </a:t>
            </a:r>
            <a:r>
              <a:rPr lang="en-US" sz="1800" b="0" i="0" u="none" strike="noStrike" baseline="0" dirty="0">
                <a:solidFill>
                  <a:schemeClr val="bg2"/>
                </a:solidFill>
                <a:latin typeface="Montserrat" panose="00000500000000000000" pitchFamily="2" charset="0"/>
              </a:rPr>
              <a:t>Actuators</a:t>
            </a:r>
            <a:r>
              <a:rPr lang="en-US" sz="1800" b="0" i="0" u="none" strike="noStrike" baseline="0" dirty="0">
                <a:solidFill>
                  <a:srgbClr val="000000"/>
                </a:solidFill>
                <a:latin typeface="Montserrat" panose="00000500000000000000" pitchFamily="2" charset="0"/>
              </a:rPr>
              <a:t> </a:t>
            </a:r>
            <a:endParaRPr lang="en-US" dirty="0">
              <a:latin typeface="Montserrat" panose="00000500000000000000" pitchFamily="2" charset="0"/>
            </a:endParaRPr>
          </a:p>
        </p:txBody>
      </p:sp>
      <p:grpSp>
        <p:nvGrpSpPr>
          <p:cNvPr id="17" name="Group 16">
            <a:extLst>
              <a:ext uri="{FF2B5EF4-FFF2-40B4-BE49-F238E27FC236}">
                <a16:creationId xmlns:a16="http://schemas.microsoft.com/office/drawing/2014/main" id="{B88B53E2-E819-C41E-F2C1-D09D6343DB60}"/>
              </a:ext>
            </a:extLst>
          </p:cNvPr>
          <p:cNvGrpSpPr/>
          <p:nvPr/>
        </p:nvGrpSpPr>
        <p:grpSpPr>
          <a:xfrm>
            <a:off x="2834783" y="2528707"/>
            <a:ext cx="3508139" cy="2427507"/>
            <a:chOff x="2812750" y="2512008"/>
            <a:chExt cx="3508139" cy="2427507"/>
          </a:xfrm>
        </p:grpSpPr>
        <p:sp>
          <p:nvSpPr>
            <p:cNvPr id="19" name="Freeform: Shape 18">
              <a:extLst>
                <a:ext uri="{FF2B5EF4-FFF2-40B4-BE49-F238E27FC236}">
                  <a16:creationId xmlns:a16="http://schemas.microsoft.com/office/drawing/2014/main" id="{212B268E-20D1-B0F7-702B-8B88AA1FBB37}"/>
                </a:ext>
              </a:extLst>
            </p:cNvPr>
            <p:cNvSpPr/>
            <p:nvPr/>
          </p:nvSpPr>
          <p:spPr>
            <a:xfrm rot="18289469">
              <a:off x="2624534" y="3167999"/>
              <a:ext cx="877594" cy="34892"/>
            </a:xfrm>
            <a:custGeom>
              <a:avLst/>
              <a:gdLst>
                <a:gd name="connsiteX0" fmla="*/ 0 w 877594"/>
                <a:gd name="connsiteY0" fmla="*/ 17446 h 34892"/>
                <a:gd name="connsiteX1" fmla="*/ 877594 w 877594"/>
                <a:gd name="connsiteY1" fmla="*/ 17446 h 34892"/>
              </a:gdLst>
              <a:ahLst/>
              <a:cxnLst>
                <a:cxn ang="0">
                  <a:pos x="connsiteX0" y="connsiteY0"/>
                </a:cxn>
                <a:cxn ang="0">
                  <a:pos x="connsiteX1" y="connsiteY1"/>
                </a:cxn>
              </a:cxnLst>
              <a:rect l="l" t="t" r="r" b="b"/>
              <a:pathLst>
                <a:path w="877594" h="34892">
                  <a:moveTo>
                    <a:pt x="0" y="17446"/>
                  </a:moveTo>
                  <a:lnTo>
                    <a:pt x="877594" y="1744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29557" tIns="-4495" rIns="429557" bIns="-4493"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20" name="Freeform: Shape 19">
              <a:extLst>
                <a:ext uri="{FF2B5EF4-FFF2-40B4-BE49-F238E27FC236}">
                  <a16:creationId xmlns:a16="http://schemas.microsoft.com/office/drawing/2014/main" id="{DD8482E4-4CF3-609E-EEFC-C32C071E76A1}"/>
                </a:ext>
              </a:extLst>
            </p:cNvPr>
            <p:cNvSpPr/>
            <p:nvPr/>
          </p:nvSpPr>
          <p:spPr>
            <a:xfrm>
              <a:off x="3313912" y="2512008"/>
              <a:ext cx="1252907" cy="626453"/>
            </a:xfrm>
            <a:custGeom>
              <a:avLst/>
              <a:gdLst>
                <a:gd name="connsiteX0" fmla="*/ 0 w 1252907"/>
                <a:gd name="connsiteY0" fmla="*/ 62645 h 626453"/>
                <a:gd name="connsiteX1" fmla="*/ 62645 w 1252907"/>
                <a:gd name="connsiteY1" fmla="*/ 0 h 626453"/>
                <a:gd name="connsiteX2" fmla="*/ 1190262 w 1252907"/>
                <a:gd name="connsiteY2" fmla="*/ 0 h 626453"/>
                <a:gd name="connsiteX3" fmla="*/ 1252907 w 1252907"/>
                <a:gd name="connsiteY3" fmla="*/ 62645 h 626453"/>
                <a:gd name="connsiteX4" fmla="*/ 1252907 w 1252907"/>
                <a:gd name="connsiteY4" fmla="*/ 563808 h 626453"/>
                <a:gd name="connsiteX5" fmla="*/ 1190262 w 1252907"/>
                <a:gd name="connsiteY5" fmla="*/ 626453 h 626453"/>
                <a:gd name="connsiteX6" fmla="*/ 62645 w 1252907"/>
                <a:gd name="connsiteY6" fmla="*/ 626453 h 626453"/>
                <a:gd name="connsiteX7" fmla="*/ 0 w 1252907"/>
                <a:gd name="connsiteY7" fmla="*/ 563808 h 626453"/>
                <a:gd name="connsiteX8" fmla="*/ 0 w 1252907"/>
                <a:gd name="connsiteY8" fmla="*/ 62645 h 62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2907" h="626453">
                  <a:moveTo>
                    <a:pt x="0" y="62645"/>
                  </a:moveTo>
                  <a:cubicBezTo>
                    <a:pt x="0" y="28047"/>
                    <a:pt x="28047" y="0"/>
                    <a:pt x="62645" y="0"/>
                  </a:cubicBezTo>
                  <a:lnTo>
                    <a:pt x="1190262" y="0"/>
                  </a:lnTo>
                  <a:cubicBezTo>
                    <a:pt x="1224860" y="0"/>
                    <a:pt x="1252907" y="28047"/>
                    <a:pt x="1252907" y="62645"/>
                  </a:cubicBezTo>
                  <a:lnTo>
                    <a:pt x="1252907" y="563808"/>
                  </a:lnTo>
                  <a:cubicBezTo>
                    <a:pt x="1252907" y="598406"/>
                    <a:pt x="1224860" y="626453"/>
                    <a:pt x="1190262" y="626453"/>
                  </a:cubicBezTo>
                  <a:lnTo>
                    <a:pt x="62645" y="626453"/>
                  </a:lnTo>
                  <a:cubicBezTo>
                    <a:pt x="28047" y="626453"/>
                    <a:pt x="0" y="598406"/>
                    <a:pt x="0" y="563808"/>
                  </a:cubicBezTo>
                  <a:lnTo>
                    <a:pt x="0" y="6264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778" tIns="29778" rIns="29778" bIns="29778"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Calibri" panose="020F0502020204030204" pitchFamily="34" charset="0"/>
                  <a:cs typeface="Calibri" panose="020F0502020204030204" pitchFamily="34" charset="0"/>
                </a:rPr>
                <a:t>Brushed</a:t>
              </a:r>
            </a:p>
          </p:txBody>
        </p:sp>
        <p:sp>
          <p:nvSpPr>
            <p:cNvPr id="21" name="Freeform: Shape 20">
              <a:extLst>
                <a:ext uri="{FF2B5EF4-FFF2-40B4-BE49-F238E27FC236}">
                  <a16:creationId xmlns:a16="http://schemas.microsoft.com/office/drawing/2014/main" id="{438FF2EF-5EE6-3DFB-5782-C762C30D9F39}"/>
                </a:ext>
              </a:extLst>
            </p:cNvPr>
            <p:cNvSpPr/>
            <p:nvPr/>
          </p:nvSpPr>
          <p:spPr>
            <a:xfrm>
              <a:off x="4566820" y="2807788"/>
              <a:ext cx="501162" cy="34892"/>
            </a:xfrm>
            <a:custGeom>
              <a:avLst/>
              <a:gdLst>
                <a:gd name="connsiteX0" fmla="*/ 0 w 501162"/>
                <a:gd name="connsiteY0" fmla="*/ 17446 h 34892"/>
                <a:gd name="connsiteX1" fmla="*/ 501162 w 501162"/>
                <a:gd name="connsiteY1" fmla="*/ 17446 h 34892"/>
              </a:gdLst>
              <a:ahLst/>
              <a:cxnLst>
                <a:cxn ang="0">
                  <a:pos x="connsiteX0" y="connsiteY0"/>
                </a:cxn>
                <a:cxn ang="0">
                  <a:pos x="connsiteX1" y="connsiteY1"/>
                </a:cxn>
              </a:cxnLst>
              <a:rect l="l" t="t" r="r" b="b"/>
              <a:pathLst>
                <a:path w="501162" h="34892">
                  <a:moveTo>
                    <a:pt x="0" y="17446"/>
                  </a:moveTo>
                  <a:lnTo>
                    <a:pt x="501162" y="17446"/>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50752" tIns="4917" rIns="250752" bIns="4917"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22" name="Freeform: Shape 21">
              <a:extLst>
                <a:ext uri="{FF2B5EF4-FFF2-40B4-BE49-F238E27FC236}">
                  <a16:creationId xmlns:a16="http://schemas.microsoft.com/office/drawing/2014/main" id="{974F26A9-28E9-8086-7BEB-B5B315F8E4BB}"/>
                </a:ext>
              </a:extLst>
            </p:cNvPr>
            <p:cNvSpPr/>
            <p:nvPr/>
          </p:nvSpPr>
          <p:spPr>
            <a:xfrm>
              <a:off x="5067982" y="2512008"/>
              <a:ext cx="1252907" cy="626453"/>
            </a:xfrm>
            <a:custGeom>
              <a:avLst/>
              <a:gdLst>
                <a:gd name="connsiteX0" fmla="*/ 0 w 1252907"/>
                <a:gd name="connsiteY0" fmla="*/ 62645 h 626453"/>
                <a:gd name="connsiteX1" fmla="*/ 62645 w 1252907"/>
                <a:gd name="connsiteY1" fmla="*/ 0 h 626453"/>
                <a:gd name="connsiteX2" fmla="*/ 1190262 w 1252907"/>
                <a:gd name="connsiteY2" fmla="*/ 0 h 626453"/>
                <a:gd name="connsiteX3" fmla="*/ 1252907 w 1252907"/>
                <a:gd name="connsiteY3" fmla="*/ 62645 h 626453"/>
                <a:gd name="connsiteX4" fmla="*/ 1252907 w 1252907"/>
                <a:gd name="connsiteY4" fmla="*/ 563808 h 626453"/>
                <a:gd name="connsiteX5" fmla="*/ 1190262 w 1252907"/>
                <a:gd name="connsiteY5" fmla="*/ 626453 h 626453"/>
                <a:gd name="connsiteX6" fmla="*/ 62645 w 1252907"/>
                <a:gd name="connsiteY6" fmla="*/ 626453 h 626453"/>
                <a:gd name="connsiteX7" fmla="*/ 0 w 1252907"/>
                <a:gd name="connsiteY7" fmla="*/ 563808 h 626453"/>
                <a:gd name="connsiteX8" fmla="*/ 0 w 1252907"/>
                <a:gd name="connsiteY8" fmla="*/ 62645 h 62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2907" h="626453">
                  <a:moveTo>
                    <a:pt x="0" y="62645"/>
                  </a:moveTo>
                  <a:cubicBezTo>
                    <a:pt x="0" y="28047"/>
                    <a:pt x="28047" y="0"/>
                    <a:pt x="62645" y="0"/>
                  </a:cubicBezTo>
                  <a:lnTo>
                    <a:pt x="1190262" y="0"/>
                  </a:lnTo>
                  <a:cubicBezTo>
                    <a:pt x="1224860" y="0"/>
                    <a:pt x="1252907" y="28047"/>
                    <a:pt x="1252907" y="62645"/>
                  </a:cubicBezTo>
                  <a:lnTo>
                    <a:pt x="1252907" y="563808"/>
                  </a:lnTo>
                  <a:cubicBezTo>
                    <a:pt x="1252907" y="598406"/>
                    <a:pt x="1224860" y="626453"/>
                    <a:pt x="1190262" y="626453"/>
                  </a:cubicBezTo>
                  <a:lnTo>
                    <a:pt x="62645" y="626453"/>
                  </a:lnTo>
                  <a:cubicBezTo>
                    <a:pt x="28047" y="626453"/>
                    <a:pt x="0" y="598406"/>
                    <a:pt x="0" y="563808"/>
                  </a:cubicBezTo>
                  <a:lnTo>
                    <a:pt x="0" y="6264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778" tIns="29778" rIns="29778" bIns="29778"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Calibri" panose="020F0502020204030204" pitchFamily="34" charset="0"/>
                  <a:cs typeface="Calibri" panose="020F0502020204030204" pitchFamily="34" charset="0"/>
                </a:rPr>
                <a:t>DC</a:t>
              </a:r>
              <a:r>
                <a:rPr lang="en-US" sz="1800" kern="1200" dirty="0">
                  <a:latin typeface="Calibri" panose="020F0502020204030204" pitchFamily="34" charset="0"/>
                  <a:cs typeface="Calibri" panose="020F0502020204030204" pitchFamily="34" charset="0"/>
                </a:rPr>
                <a:t> </a:t>
              </a:r>
              <a:r>
                <a:rPr lang="en-US" sz="1800" b="1" kern="1200" dirty="0">
                  <a:latin typeface="Calibri" panose="020F0502020204030204" pitchFamily="34" charset="0"/>
                  <a:cs typeface="Calibri" panose="020F0502020204030204" pitchFamily="34" charset="0"/>
                </a:rPr>
                <a:t>motors</a:t>
              </a:r>
            </a:p>
          </p:txBody>
        </p:sp>
        <p:sp>
          <p:nvSpPr>
            <p:cNvPr id="23" name="Freeform: Shape 22">
              <a:extLst>
                <a:ext uri="{FF2B5EF4-FFF2-40B4-BE49-F238E27FC236}">
                  <a16:creationId xmlns:a16="http://schemas.microsoft.com/office/drawing/2014/main" id="{916BC9C4-2A5B-255D-AB71-169D5287B867}"/>
                </a:ext>
              </a:extLst>
            </p:cNvPr>
            <p:cNvSpPr/>
            <p:nvPr/>
          </p:nvSpPr>
          <p:spPr>
            <a:xfrm>
              <a:off x="2812750" y="3528210"/>
              <a:ext cx="501162" cy="34892"/>
            </a:xfrm>
            <a:custGeom>
              <a:avLst/>
              <a:gdLst>
                <a:gd name="connsiteX0" fmla="*/ 0 w 501162"/>
                <a:gd name="connsiteY0" fmla="*/ 17446 h 34892"/>
                <a:gd name="connsiteX1" fmla="*/ 501162 w 501162"/>
                <a:gd name="connsiteY1" fmla="*/ 17446 h 34892"/>
              </a:gdLst>
              <a:ahLst/>
              <a:cxnLst>
                <a:cxn ang="0">
                  <a:pos x="connsiteX0" y="connsiteY0"/>
                </a:cxn>
                <a:cxn ang="0">
                  <a:pos x="connsiteX1" y="connsiteY1"/>
                </a:cxn>
              </a:cxnLst>
              <a:rect l="l" t="t" r="r" b="b"/>
              <a:pathLst>
                <a:path w="501162" h="34892">
                  <a:moveTo>
                    <a:pt x="0" y="17446"/>
                  </a:moveTo>
                  <a:lnTo>
                    <a:pt x="501162" y="1744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50752" tIns="4917" rIns="250752" bIns="4917"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24" name="Freeform: Shape 23">
              <a:extLst>
                <a:ext uri="{FF2B5EF4-FFF2-40B4-BE49-F238E27FC236}">
                  <a16:creationId xmlns:a16="http://schemas.microsoft.com/office/drawing/2014/main" id="{BA17D6E2-53A8-441B-1F95-11C16E18C740}"/>
                </a:ext>
              </a:extLst>
            </p:cNvPr>
            <p:cNvSpPr/>
            <p:nvPr/>
          </p:nvSpPr>
          <p:spPr>
            <a:xfrm>
              <a:off x="3313912" y="3232429"/>
              <a:ext cx="1252907" cy="626453"/>
            </a:xfrm>
            <a:custGeom>
              <a:avLst/>
              <a:gdLst>
                <a:gd name="connsiteX0" fmla="*/ 0 w 1252907"/>
                <a:gd name="connsiteY0" fmla="*/ 62645 h 626453"/>
                <a:gd name="connsiteX1" fmla="*/ 62645 w 1252907"/>
                <a:gd name="connsiteY1" fmla="*/ 0 h 626453"/>
                <a:gd name="connsiteX2" fmla="*/ 1190262 w 1252907"/>
                <a:gd name="connsiteY2" fmla="*/ 0 h 626453"/>
                <a:gd name="connsiteX3" fmla="*/ 1252907 w 1252907"/>
                <a:gd name="connsiteY3" fmla="*/ 62645 h 626453"/>
                <a:gd name="connsiteX4" fmla="*/ 1252907 w 1252907"/>
                <a:gd name="connsiteY4" fmla="*/ 563808 h 626453"/>
                <a:gd name="connsiteX5" fmla="*/ 1190262 w 1252907"/>
                <a:gd name="connsiteY5" fmla="*/ 626453 h 626453"/>
                <a:gd name="connsiteX6" fmla="*/ 62645 w 1252907"/>
                <a:gd name="connsiteY6" fmla="*/ 626453 h 626453"/>
                <a:gd name="connsiteX7" fmla="*/ 0 w 1252907"/>
                <a:gd name="connsiteY7" fmla="*/ 563808 h 626453"/>
                <a:gd name="connsiteX8" fmla="*/ 0 w 1252907"/>
                <a:gd name="connsiteY8" fmla="*/ 62645 h 62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2907" h="626453">
                  <a:moveTo>
                    <a:pt x="0" y="62645"/>
                  </a:moveTo>
                  <a:cubicBezTo>
                    <a:pt x="0" y="28047"/>
                    <a:pt x="28047" y="0"/>
                    <a:pt x="62645" y="0"/>
                  </a:cubicBezTo>
                  <a:lnTo>
                    <a:pt x="1190262" y="0"/>
                  </a:lnTo>
                  <a:cubicBezTo>
                    <a:pt x="1224860" y="0"/>
                    <a:pt x="1252907" y="28047"/>
                    <a:pt x="1252907" y="62645"/>
                  </a:cubicBezTo>
                  <a:lnTo>
                    <a:pt x="1252907" y="563808"/>
                  </a:lnTo>
                  <a:cubicBezTo>
                    <a:pt x="1252907" y="598406"/>
                    <a:pt x="1224860" y="626453"/>
                    <a:pt x="1190262" y="626453"/>
                  </a:cubicBezTo>
                  <a:lnTo>
                    <a:pt x="62645" y="626453"/>
                  </a:lnTo>
                  <a:cubicBezTo>
                    <a:pt x="28047" y="626453"/>
                    <a:pt x="0" y="598406"/>
                    <a:pt x="0" y="563808"/>
                  </a:cubicBezTo>
                  <a:lnTo>
                    <a:pt x="0" y="6264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778" tIns="29778" rIns="29778" bIns="29778"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Calibri" panose="020F0502020204030204" pitchFamily="34" charset="0"/>
                  <a:cs typeface="Calibri" panose="020F0502020204030204" pitchFamily="34" charset="0"/>
                </a:rPr>
                <a:t>Brushless</a:t>
              </a:r>
            </a:p>
          </p:txBody>
        </p:sp>
        <p:sp>
          <p:nvSpPr>
            <p:cNvPr id="25" name="Freeform: Shape 24">
              <a:extLst>
                <a:ext uri="{FF2B5EF4-FFF2-40B4-BE49-F238E27FC236}">
                  <a16:creationId xmlns:a16="http://schemas.microsoft.com/office/drawing/2014/main" id="{553F2274-B66C-0395-973D-63E7ADC26C82}"/>
                </a:ext>
              </a:extLst>
            </p:cNvPr>
            <p:cNvSpPr/>
            <p:nvPr/>
          </p:nvSpPr>
          <p:spPr>
            <a:xfrm rot="3310531">
              <a:off x="2624534" y="3888421"/>
              <a:ext cx="877594" cy="34892"/>
            </a:xfrm>
            <a:custGeom>
              <a:avLst/>
              <a:gdLst>
                <a:gd name="connsiteX0" fmla="*/ 0 w 877594"/>
                <a:gd name="connsiteY0" fmla="*/ 17446 h 34892"/>
                <a:gd name="connsiteX1" fmla="*/ 877594 w 877594"/>
                <a:gd name="connsiteY1" fmla="*/ 17446 h 34892"/>
              </a:gdLst>
              <a:ahLst/>
              <a:cxnLst>
                <a:cxn ang="0">
                  <a:pos x="connsiteX0" y="connsiteY0"/>
                </a:cxn>
                <a:cxn ang="0">
                  <a:pos x="connsiteX1" y="connsiteY1"/>
                </a:cxn>
              </a:cxnLst>
              <a:rect l="l" t="t" r="r" b="b"/>
              <a:pathLst>
                <a:path w="877594" h="34892">
                  <a:moveTo>
                    <a:pt x="0" y="17446"/>
                  </a:moveTo>
                  <a:lnTo>
                    <a:pt x="877594" y="1744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29556" tIns="-4494" rIns="429558" bIns="-4494"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26" name="Freeform: Shape 25">
              <a:extLst>
                <a:ext uri="{FF2B5EF4-FFF2-40B4-BE49-F238E27FC236}">
                  <a16:creationId xmlns:a16="http://schemas.microsoft.com/office/drawing/2014/main" id="{1259B7DA-127C-55CC-BF93-89A9B726BB3F}"/>
                </a:ext>
              </a:extLst>
            </p:cNvPr>
            <p:cNvSpPr/>
            <p:nvPr/>
          </p:nvSpPr>
          <p:spPr>
            <a:xfrm>
              <a:off x="3313912" y="3952851"/>
              <a:ext cx="1252907" cy="626453"/>
            </a:xfrm>
            <a:custGeom>
              <a:avLst/>
              <a:gdLst>
                <a:gd name="connsiteX0" fmla="*/ 0 w 1252907"/>
                <a:gd name="connsiteY0" fmla="*/ 62645 h 626453"/>
                <a:gd name="connsiteX1" fmla="*/ 62645 w 1252907"/>
                <a:gd name="connsiteY1" fmla="*/ 0 h 626453"/>
                <a:gd name="connsiteX2" fmla="*/ 1190262 w 1252907"/>
                <a:gd name="connsiteY2" fmla="*/ 0 h 626453"/>
                <a:gd name="connsiteX3" fmla="*/ 1252907 w 1252907"/>
                <a:gd name="connsiteY3" fmla="*/ 62645 h 626453"/>
                <a:gd name="connsiteX4" fmla="*/ 1252907 w 1252907"/>
                <a:gd name="connsiteY4" fmla="*/ 563808 h 626453"/>
                <a:gd name="connsiteX5" fmla="*/ 1190262 w 1252907"/>
                <a:gd name="connsiteY5" fmla="*/ 626453 h 626453"/>
                <a:gd name="connsiteX6" fmla="*/ 62645 w 1252907"/>
                <a:gd name="connsiteY6" fmla="*/ 626453 h 626453"/>
                <a:gd name="connsiteX7" fmla="*/ 0 w 1252907"/>
                <a:gd name="connsiteY7" fmla="*/ 563808 h 626453"/>
                <a:gd name="connsiteX8" fmla="*/ 0 w 1252907"/>
                <a:gd name="connsiteY8" fmla="*/ 62645 h 62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2907" h="626453">
                  <a:moveTo>
                    <a:pt x="0" y="62645"/>
                  </a:moveTo>
                  <a:cubicBezTo>
                    <a:pt x="0" y="28047"/>
                    <a:pt x="28047" y="0"/>
                    <a:pt x="62645" y="0"/>
                  </a:cubicBezTo>
                  <a:lnTo>
                    <a:pt x="1190262" y="0"/>
                  </a:lnTo>
                  <a:cubicBezTo>
                    <a:pt x="1224860" y="0"/>
                    <a:pt x="1252907" y="28047"/>
                    <a:pt x="1252907" y="62645"/>
                  </a:cubicBezTo>
                  <a:lnTo>
                    <a:pt x="1252907" y="563808"/>
                  </a:lnTo>
                  <a:cubicBezTo>
                    <a:pt x="1252907" y="598406"/>
                    <a:pt x="1224860" y="626453"/>
                    <a:pt x="1190262" y="626453"/>
                  </a:cubicBezTo>
                  <a:lnTo>
                    <a:pt x="62645" y="626453"/>
                  </a:lnTo>
                  <a:cubicBezTo>
                    <a:pt x="28047" y="626453"/>
                    <a:pt x="0" y="598406"/>
                    <a:pt x="0" y="563808"/>
                  </a:cubicBezTo>
                  <a:lnTo>
                    <a:pt x="0" y="6264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778" tIns="29778" rIns="29778" bIns="29778"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Calibri" panose="020F0502020204030204" pitchFamily="34" charset="0"/>
                  <a:cs typeface="Calibri" panose="020F0502020204030204" pitchFamily="34" charset="0"/>
                </a:rPr>
                <a:t>Stepper</a:t>
              </a:r>
            </a:p>
          </p:txBody>
        </p:sp>
        <p:sp>
          <p:nvSpPr>
            <p:cNvPr id="27" name="Freeform: Shape 26">
              <a:extLst>
                <a:ext uri="{FF2B5EF4-FFF2-40B4-BE49-F238E27FC236}">
                  <a16:creationId xmlns:a16="http://schemas.microsoft.com/office/drawing/2014/main" id="{F3BA2E40-2338-32D6-8A10-C2FF5537EC30}"/>
                </a:ext>
              </a:extLst>
            </p:cNvPr>
            <p:cNvSpPr/>
            <p:nvPr/>
          </p:nvSpPr>
          <p:spPr>
            <a:xfrm rot="19457599">
              <a:off x="4508809" y="4068526"/>
              <a:ext cx="617183" cy="34892"/>
            </a:xfrm>
            <a:custGeom>
              <a:avLst/>
              <a:gdLst>
                <a:gd name="connsiteX0" fmla="*/ 0 w 617183"/>
                <a:gd name="connsiteY0" fmla="*/ 17446 h 34892"/>
                <a:gd name="connsiteX1" fmla="*/ 617183 w 617183"/>
                <a:gd name="connsiteY1" fmla="*/ 17446 h 34892"/>
              </a:gdLst>
              <a:ahLst/>
              <a:cxnLst>
                <a:cxn ang="0">
                  <a:pos x="connsiteX0" y="connsiteY0"/>
                </a:cxn>
                <a:cxn ang="0">
                  <a:pos x="connsiteX1" y="connsiteY1"/>
                </a:cxn>
              </a:cxnLst>
              <a:rect l="l" t="t" r="r" b="b"/>
              <a:pathLst>
                <a:path w="617183" h="34892">
                  <a:moveTo>
                    <a:pt x="0" y="17446"/>
                  </a:moveTo>
                  <a:lnTo>
                    <a:pt x="617183" y="17446"/>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305861" tIns="2017" rIns="305862" bIns="2015"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28" name="Freeform: Shape 27">
              <a:extLst>
                <a:ext uri="{FF2B5EF4-FFF2-40B4-BE49-F238E27FC236}">
                  <a16:creationId xmlns:a16="http://schemas.microsoft.com/office/drawing/2014/main" id="{30813517-2A82-EFC8-09A2-0F8EC21E3D3F}"/>
                </a:ext>
              </a:extLst>
            </p:cNvPr>
            <p:cNvSpPr/>
            <p:nvPr/>
          </p:nvSpPr>
          <p:spPr>
            <a:xfrm>
              <a:off x="5067982" y="3592640"/>
              <a:ext cx="1252907" cy="626453"/>
            </a:xfrm>
            <a:custGeom>
              <a:avLst/>
              <a:gdLst>
                <a:gd name="connsiteX0" fmla="*/ 0 w 1252907"/>
                <a:gd name="connsiteY0" fmla="*/ 62645 h 626453"/>
                <a:gd name="connsiteX1" fmla="*/ 62645 w 1252907"/>
                <a:gd name="connsiteY1" fmla="*/ 0 h 626453"/>
                <a:gd name="connsiteX2" fmla="*/ 1190262 w 1252907"/>
                <a:gd name="connsiteY2" fmla="*/ 0 h 626453"/>
                <a:gd name="connsiteX3" fmla="*/ 1252907 w 1252907"/>
                <a:gd name="connsiteY3" fmla="*/ 62645 h 626453"/>
                <a:gd name="connsiteX4" fmla="*/ 1252907 w 1252907"/>
                <a:gd name="connsiteY4" fmla="*/ 563808 h 626453"/>
                <a:gd name="connsiteX5" fmla="*/ 1190262 w 1252907"/>
                <a:gd name="connsiteY5" fmla="*/ 626453 h 626453"/>
                <a:gd name="connsiteX6" fmla="*/ 62645 w 1252907"/>
                <a:gd name="connsiteY6" fmla="*/ 626453 h 626453"/>
                <a:gd name="connsiteX7" fmla="*/ 0 w 1252907"/>
                <a:gd name="connsiteY7" fmla="*/ 563808 h 626453"/>
                <a:gd name="connsiteX8" fmla="*/ 0 w 1252907"/>
                <a:gd name="connsiteY8" fmla="*/ 62645 h 62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2907" h="626453">
                  <a:moveTo>
                    <a:pt x="0" y="62645"/>
                  </a:moveTo>
                  <a:cubicBezTo>
                    <a:pt x="0" y="28047"/>
                    <a:pt x="28047" y="0"/>
                    <a:pt x="62645" y="0"/>
                  </a:cubicBezTo>
                  <a:lnTo>
                    <a:pt x="1190262" y="0"/>
                  </a:lnTo>
                  <a:cubicBezTo>
                    <a:pt x="1224860" y="0"/>
                    <a:pt x="1252907" y="28047"/>
                    <a:pt x="1252907" y="62645"/>
                  </a:cubicBezTo>
                  <a:lnTo>
                    <a:pt x="1252907" y="563808"/>
                  </a:lnTo>
                  <a:cubicBezTo>
                    <a:pt x="1252907" y="598406"/>
                    <a:pt x="1224860" y="626453"/>
                    <a:pt x="1190262" y="626453"/>
                  </a:cubicBezTo>
                  <a:lnTo>
                    <a:pt x="62645" y="626453"/>
                  </a:lnTo>
                  <a:cubicBezTo>
                    <a:pt x="28047" y="626453"/>
                    <a:pt x="0" y="598406"/>
                    <a:pt x="0" y="563808"/>
                  </a:cubicBezTo>
                  <a:lnTo>
                    <a:pt x="0" y="6264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778" tIns="29778" rIns="29778" bIns="29778"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Calibri" panose="020F0502020204030204" pitchFamily="34" charset="0"/>
                  <a:cs typeface="Calibri" panose="020F0502020204030204" pitchFamily="34" charset="0"/>
                </a:rPr>
                <a:t>servo motors</a:t>
              </a:r>
            </a:p>
          </p:txBody>
        </p:sp>
        <p:sp>
          <p:nvSpPr>
            <p:cNvPr id="29" name="Freeform: Shape 28">
              <a:extLst>
                <a:ext uri="{FF2B5EF4-FFF2-40B4-BE49-F238E27FC236}">
                  <a16:creationId xmlns:a16="http://schemas.microsoft.com/office/drawing/2014/main" id="{4CF21792-3642-369B-F059-7543D6C53862}"/>
                </a:ext>
              </a:extLst>
            </p:cNvPr>
            <p:cNvSpPr/>
            <p:nvPr/>
          </p:nvSpPr>
          <p:spPr>
            <a:xfrm rot="2142401">
              <a:off x="4508809" y="4428737"/>
              <a:ext cx="617183" cy="34892"/>
            </a:xfrm>
            <a:custGeom>
              <a:avLst/>
              <a:gdLst>
                <a:gd name="connsiteX0" fmla="*/ 0 w 617183"/>
                <a:gd name="connsiteY0" fmla="*/ 17446 h 34892"/>
                <a:gd name="connsiteX1" fmla="*/ 617183 w 617183"/>
                <a:gd name="connsiteY1" fmla="*/ 17446 h 34892"/>
              </a:gdLst>
              <a:ahLst/>
              <a:cxnLst>
                <a:cxn ang="0">
                  <a:pos x="connsiteX0" y="connsiteY0"/>
                </a:cxn>
                <a:cxn ang="0">
                  <a:pos x="connsiteX1" y="connsiteY1"/>
                </a:cxn>
              </a:cxnLst>
              <a:rect l="l" t="t" r="r" b="b"/>
              <a:pathLst>
                <a:path w="617183" h="34892">
                  <a:moveTo>
                    <a:pt x="0" y="17446"/>
                  </a:moveTo>
                  <a:lnTo>
                    <a:pt x="617183" y="17446"/>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305862" tIns="2016" rIns="305861" bIns="2016"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30" name="Freeform: Shape 29">
              <a:extLst>
                <a:ext uri="{FF2B5EF4-FFF2-40B4-BE49-F238E27FC236}">
                  <a16:creationId xmlns:a16="http://schemas.microsoft.com/office/drawing/2014/main" id="{0CB1E76A-0CA1-5B1E-D4AA-C7F2D1F66033}"/>
                </a:ext>
              </a:extLst>
            </p:cNvPr>
            <p:cNvSpPr/>
            <p:nvPr/>
          </p:nvSpPr>
          <p:spPr>
            <a:xfrm>
              <a:off x="5067982" y="4313062"/>
              <a:ext cx="1252907" cy="626453"/>
            </a:xfrm>
            <a:custGeom>
              <a:avLst/>
              <a:gdLst>
                <a:gd name="connsiteX0" fmla="*/ 0 w 1252907"/>
                <a:gd name="connsiteY0" fmla="*/ 62645 h 626453"/>
                <a:gd name="connsiteX1" fmla="*/ 62645 w 1252907"/>
                <a:gd name="connsiteY1" fmla="*/ 0 h 626453"/>
                <a:gd name="connsiteX2" fmla="*/ 1190262 w 1252907"/>
                <a:gd name="connsiteY2" fmla="*/ 0 h 626453"/>
                <a:gd name="connsiteX3" fmla="*/ 1252907 w 1252907"/>
                <a:gd name="connsiteY3" fmla="*/ 62645 h 626453"/>
                <a:gd name="connsiteX4" fmla="*/ 1252907 w 1252907"/>
                <a:gd name="connsiteY4" fmla="*/ 563808 h 626453"/>
                <a:gd name="connsiteX5" fmla="*/ 1190262 w 1252907"/>
                <a:gd name="connsiteY5" fmla="*/ 626453 h 626453"/>
                <a:gd name="connsiteX6" fmla="*/ 62645 w 1252907"/>
                <a:gd name="connsiteY6" fmla="*/ 626453 h 626453"/>
                <a:gd name="connsiteX7" fmla="*/ 0 w 1252907"/>
                <a:gd name="connsiteY7" fmla="*/ 563808 h 626453"/>
                <a:gd name="connsiteX8" fmla="*/ 0 w 1252907"/>
                <a:gd name="connsiteY8" fmla="*/ 62645 h 62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2907" h="626453">
                  <a:moveTo>
                    <a:pt x="0" y="62645"/>
                  </a:moveTo>
                  <a:cubicBezTo>
                    <a:pt x="0" y="28047"/>
                    <a:pt x="28047" y="0"/>
                    <a:pt x="62645" y="0"/>
                  </a:cubicBezTo>
                  <a:lnTo>
                    <a:pt x="1190262" y="0"/>
                  </a:lnTo>
                  <a:cubicBezTo>
                    <a:pt x="1224860" y="0"/>
                    <a:pt x="1252907" y="28047"/>
                    <a:pt x="1252907" y="62645"/>
                  </a:cubicBezTo>
                  <a:lnTo>
                    <a:pt x="1252907" y="563808"/>
                  </a:lnTo>
                  <a:cubicBezTo>
                    <a:pt x="1252907" y="598406"/>
                    <a:pt x="1224860" y="626453"/>
                    <a:pt x="1190262" y="626453"/>
                  </a:cubicBezTo>
                  <a:lnTo>
                    <a:pt x="62645" y="626453"/>
                  </a:lnTo>
                  <a:cubicBezTo>
                    <a:pt x="28047" y="626453"/>
                    <a:pt x="0" y="598406"/>
                    <a:pt x="0" y="563808"/>
                  </a:cubicBezTo>
                  <a:lnTo>
                    <a:pt x="0" y="6264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778" tIns="29778" rIns="29778" bIns="29778"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Calibri" panose="020F0502020204030204" pitchFamily="34" charset="0"/>
                  <a:cs typeface="Calibri" panose="020F0502020204030204" pitchFamily="34" charset="0"/>
                </a:rPr>
                <a:t>stepper motors</a:t>
              </a:r>
            </a:p>
          </p:txBody>
        </p:sp>
      </p:grpSp>
    </p:spTree>
    <p:extLst>
      <p:ext uri="{BB962C8B-B14F-4D97-AF65-F5344CB8AC3E}">
        <p14:creationId xmlns:p14="http://schemas.microsoft.com/office/powerpoint/2010/main" val="17573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6" name="Google Shape;216;p33"/>
          <p:cNvSpPr/>
          <p:nvPr/>
        </p:nvSpPr>
        <p:spPr>
          <a:xfrm>
            <a:off x="6732125"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3"/>
          <p:cNvSpPr/>
          <p:nvPr/>
        </p:nvSpPr>
        <p:spPr>
          <a:xfrm>
            <a:off x="7951325" y="257175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2BED4887-9E67-3CF4-7609-154A7F1DE959}"/>
              </a:ext>
            </a:extLst>
          </p:cNvPr>
          <p:cNvSpPr txBox="1"/>
          <p:nvPr/>
        </p:nvSpPr>
        <p:spPr>
          <a:xfrm>
            <a:off x="600764" y="209320"/>
            <a:ext cx="1189822" cy="707886"/>
          </a:xfrm>
          <a:prstGeom prst="rect">
            <a:avLst/>
          </a:prstGeom>
          <a:noFill/>
        </p:spPr>
        <p:txBody>
          <a:bodyPr wrap="square" rtlCol="0">
            <a:spAutoFit/>
          </a:bodyPr>
          <a:lstStyle/>
          <a:p>
            <a:r>
              <a:rPr lang="en-US" sz="4000" b="1" dirty="0">
                <a:solidFill>
                  <a:schemeClr val="bg2"/>
                </a:solidFill>
                <a:latin typeface="Montserrat" panose="00000500000000000000" pitchFamily="2" charset="0"/>
              </a:rPr>
              <a:t>02</a:t>
            </a:r>
            <a:endParaRPr lang="en-US" sz="7000" b="1" dirty="0">
              <a:solidFill>
                <a:schemeClr val="bg2"/>
              </a:solidFill>
              <a:latin typeface="Montserrat" panose="00000500000000000000" pitchFamily="2" charset="0"/>
            </a:endParaRPr>
          </a:p>
        </p:txBody>
      </p:sp>
      <p:sp>
        <p:nvSpPr>
          <p:cNvPr id="10" name="TextBox 9">
            <a:extLst>
              <a:ext uri="{FF2B5EF4-FFF2-40B4-BE49-F238E27FC236}">
                <a16:creationId xmlns:a16="http://schemas.microsoft.com/office/drawing/2014/main" id="{67439E71-2335-D8ED-4674-F618D57F07E7}"/>
              </a:ext>
            </a:extLst>
          </p:cNvPr>
          <p:cNvSpPr txBox="1"/>
          <p:nvPr/>
        </p:nvSpPr>
        <p:spPr>
          <a:xfrm>
            <a:off x="1324025" y="298506"/>
            <a:ext cx="3897970" cy="954107"/>
          </a:xfrm>
          <a:prstGeom prst="rect">
            <a:avLst/>
          </a:prstGeom>
          <a:noFill/>
        </p:spPr>
        <p:txBody>
          <a:bodyPr wrap="square">
            <a:spAutoFit/>
          </a:bodyPr>
          <a:lstStyle/>
          <a:p>
            <a:r>
              <a:rPr kumimoji="0" lang="en-US" sz="2800" b="1" i="0" u="none" strike="noStrike" kern="0" cap="none" spc="0" normalizeH="0" baseline="0" noProof="0" dirty="0">
                <a:ln>
                  <a:noFill/>
                </a:ln>
                <a:solidFill>
                  <a:srgbClr val="6E2770"/>
                </a:solidFill>
                <a:effectLst/>
                <a:uLnTx/>
                <a:uFillTx/>
                <a:latin typeface="Montserrat"/>
                <a:sym typeface="Montserrat"/>
              </a:rPr>
              <a:t>Embedded systems &amp; Electronic parts</a:t>
            </a:r>
            <a:endParaRPr lang="en-US" sz="1800" dirty="0"/>
          </a:p>
        </p:txBody>
      </p:sp>
      <p:pic>
        <p:nvPicPr>
          <p:cNvPr id="12" name="Picture 11" descr="A purple ribbon with red text&#10;&#10;Description automatically generated">
            <a:extLst>
              <a:ext uri="{FF2B5EF4-FFF2-40B4-BE49-F238E27FC236}">
                <a16:creationId xmlns:a16="http://schemas.microsoft.com/office/drawing/2014/main" id="{B7164F1E-0496-A934-7E51-C8F676CA7BE9}"/>
              </a:ext>
            </a:extLst>
          </p:cNvPr>
          <p:cNvPicPr>
            <a:picLocks noChangeAspect="1"/>
          </p:cNvPicPr>
          <p:nvPr/>
        </p:nvPicPr>
        <p:blipFill>
          <a:blip r:embed="rId3"/>
          <a:stretch>
            <a:fillRect/>
          </a:stretch>
        </p:blipFill>
        <p:spPr>
          <a:xfrm>
            <a:off x="5218554" y="209320"/>
            <a:ext cx="1428750" cy="523875"/>
          </a:xfrm>
          <a:prstGeom prst="rect">
            <a:avLst/>
          </a:prstGeom>
        </p:spPr>
      </p:pic>
      <p:sp>
        <p:nvSpPr>
          <p:cNvPr id="14" name="TextBox 13">
            <a:extLst>
              <a:ext uri="{FF2B5EF4-FFF2-40B4-BE49-F238E27FC236}">
                <a16:creationId xmlns:a16="http://schemas.microsoft.com/office/drawing/2014/main" id="{07A13C88-3BCA-E5A6-D979-1980D9897C6F}"/>
              </a:ext>
            </a:extLst>
          </p:cNvPr>
          <p:cNvSpPr txBox="1"/>
          <p:nvPr/>
        </p:nvSpPr>
        <p:spPr>
          <a:xfrm>
            <a:off x="600764" y="1417438"/>
            <a:ext cx="6560200" cy="2585323"/>
          </a:xfrm>
          <a:prstGeom prst="rect">
            <a:avLst/>
          </a:prstGeom>
          <a:noFill/>
        </p:spPr>
        <p:txBody>
          <a:bodyPr wrap="square" rtlCol="0">
            <a:spAutoFit/>
          </a:bodyPr>
          <a:lstStyle/>
          <a:p>
            <a:r>
              <a:rPr lang="en-US" sz="1800" b="0" i="0" u="none" strike="noStrike" baseline="0" dirty="0">
                <a:solidFill>
                  <a:schemeClr val="bg2"/>
                </a:solidFill>
                <a:latin typeface="Montserrat" panose="00000500000000000000" pitchFamily="2" charset="0"/>
              </a:rPr>
              <a:t>Actuators:</a:t>
            </a:r>
          </a:p>
          <a:p>
            <a:endParaRPr lang="en-US" sz="1800" b="0" i="0" u="none" strike="noStrike" baseline="0" dirty="0">
              <a:solidFill>
                <a:schemeClr val="bg2"/>
              </a:solidFill>
              <a:latin typeface="Montserrat" panose="00000500000000000000" pitchFamily="2" charset="0"/>
            </a:endParaRPr>
          </a:p>
          <a:p>
            <a:r>
              <a:rPr lang="en-US" sz="1800" dirty="0">
                <a:solidFill>
                  <a:schemeClr val="tx1"/>
                </a:solidFill>
                <a:latin typeface="Montserrat" panose="00000500000000000000" pitchFamily="2" charset="0"/>
              </a:rPr>
              <a:t>1. </a:t>
            </a:r>
            <a:r>
              <a:rPr lang="en-US" sz="1800" dirty="0">
                <a:solidFill>
                  <a:schemeClr val="accent1"/>
                </a:solidFill>
                <a:latin typeface="Montserrat" panose="00000500000000000000" pitchFamily="2" charset="0"/>
              </a:rPr>
              <a:t>DC motors</a:t>
            </a:r>
            <a:r>
              <a:rPr lang="en-US" sz="1800" dirty="0">
                <a:solidFill>
                  <a:schemeClr val="tx1"/>
                </a:solidFill>
                <a:latin typeface="Montserrat" panose="00000500000000000000" pitchFamily="2" charset="0"/>
              </a:rPr>
              <a:t>:</a:t>
            </a:r>
          </a:p>
          <a:p>
            <a:r>
              <a:rPr lang="en-US" sz="1800" dirty="0">
                <a:solidFill>
                  <a:schemeClr val="tx1"/>
                </a:solidFill>
                <a:latin typeface="Montserrat" panose="00000500000000000000" pitchFamily="2" charset="0"/>
              </a:rPr>
              <a:t>A simple </a:t>
            </a:r>
            <a:r>
              <a:rPr lang="en-US" sz="1800" dirty="0">
                <a:solidFill>
                  <a:schemeClr val="accent1"/>
                </a:solidFill>
                <a:latin typeface="Montserrat" panose="00000500000000000000" pitchFamily="2" charset="0"/>
              </a:rPr>
              <a:t>DC motor </a:t>
            </a:r>
            <a:r>
              <a:rPr lang="en-US" sz="1800" dirty="0">
                <a:solidFill>
                  <a:schemeClr val="tx1"/>
                </a:solidFill>
                <a:latin typeface="Montserrat" panose="00000500000000000000" pitchFamily="2" charset="0"/>
              </a:rPr>
              <a:t>that uses brushes and a commutator to transfer current to the rotor.</a:t>
            </a:r>
          </a:p>
          <a:p>
            <a:endParaRPr lang="en-US" sz="1800" dirty="0">
              <a:solidFill>
                <a:schemeClr val="tx1"/>
              </a:solidFill>
              <a:latin typeface="Montserrat" panose="00000500000000000000" pitchFamily="2" charset="0"/>
            </a:endParaRPr>
          </a:p>
          <a:p>
            <a:r>
              <a:rPr lang="en-US" sz="1800" dirty="0">
                <a:solidFill>
                  <a:schemeClr val="tx1"/>
                </a:solidFill>
                <a:latin typeface="Montserrat" panose="00000500000000000000" pitchFamily="2" charset="0"/>
              </a:rPr>
              <a:t>2. </a:t>
            </a:r>
            <a:r>
              <a:rPr lang="en-US" sz="1800" dirty="0">
                <a:solidFill>
                  <a:schemeClr val="accent1"/>
                </a:solidFill>
                <a:latin typeface="Montserrat" panose="00000500000000000000" pitchFamily="2" charset="0"/>
              </a:rPr>
              <a:t>Brushless Motors</a:t>
            </a:r>
            <a:r>
              <a:rPr lang="en-US" sz="1800" dirty="0">
                <a:solidFill>
                  <a:schemeClr val="tx1"/>
                </a:solidFill>
                <a:latin typeface="Montserrat" panose="00000500000000000000" pitchFamily="2" charset="0"/>
              </a:rPr>
              <a:t>:</a:t>
            </a:r>
          </a:p>
          <a:p>
            <a:r>
              <a:rPr lang="en-US" sz="1800" dirty="0">
                <a:solidFill>
                  <a:schemeClr val="tx1"/>
                </a:solidFill>
                <a:latin typeface="Montserrat" panose="00000500000000000000" pitchFamily="2" charset="0"/>
              </a:rPr>
              <a:t> A type of motor that eliminates brushes by using electronic controllers to drive the motor's rotation.</a:t>
            </a:r>
          </a:p>
        </p:txBody>
      </p:sp>
    </p:spTree>
    <p:extLst>
      <p:ext uri="{BB962C8B-B14F-4D97-AF65-F5344CB8AC3E}">
        <p14:creationId xmlns:p14="http://schemas.microsoft.com/office/powerpoint/2010/main" val="4011975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6" name="Google Shape;216;p33"/>
          <p:cNvSpPr/>
          <p:nvPr/>
        </p:nvSpPr>
        <p:spPr>
          <a:xfrm>
            <a:off x="6732125"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3"/>
          <p:cNvSpPr/>
          <p:nvPr/>
        </p:nvSpPr>
        <p:spPr>
          <a:xfrm>
            <a:off x="7951325" y="257175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2BED4887-9E67-3CF4-7609-154A7F1DE959}"/>
              </a:ext>
            </a:extLst>
          </p:cNvPr>
          <p:cNvSpPr txBox="1"/>
          <p:nvPr/>
        </p:nvSpPr>
        <p:spPr>
          <a:xfrm>
            <a:off x="600764" y="209320"/>
            <a:ext cx="1189822" cy="707886"/>
          </a:xfrm>
          <a:prstGeom prst="rect">
            <a:avLst/>
          </a:prstGeom>
          <a:noFill/>
        </p:spPr>
        <p:txBody>
          <a:bodyPr wrap="square" rtlCol="0">
            <a:spAutoFit/>
          </a:bodyPr>
          <a:lstStyle/>
          <a:p>
            <a:r>
              <a:rPr lang="en-US" sz="4000" b="1" dirty="0">
                <a:solidFill>
                  <a:schemeClr val="bg2"/>
                </a:solidFill>
                <a:latin typeface="Montserrat" panose="00000500000000000000" pitchFamily="2" charset="0"/>
              </a:rPr>
              <a:t>02</a:t>
            </a:r>
            <a:endParaRPr lang="en-US" sz="7000" b="1" dirty="0">
              <a:solidFill>
                <a:schemeClr val="bg2"/>
              </a:solidFill>
              <a:latin typeface="Montserrat" panose="00000500000000000000" pitchFamily="2" charset="0"/>
            </a:endParaRPr>
          </a:p>
        </p:txBody>
      </p:sp>
      <p:sp>
        <p:nvSpPr>
          <p:cNvPr id="10" name="TextBox 9">
            <a:extLst>
              <a:ext uri="{FF2B5EF4-FFF2-40B4-BE49-F238E27FC236}">
                <a16:creationId xmlns:a16="http://schemas.microsoft.com/office/drawing/2014/main" id="{67439E71-2335-D8ED-4674-F618D57F07E7}"/>
              </a:ext>
            </a:extLst>
          </p:cNvPr>
          <p:cNvSpPr txBox="1"/>
          <p:nvPr/>
        </p:nvSpPr>
        <p:spPr>
          <a:xfrm>
            <a:off x="1324025" y="298506"/>
            <a:ext cx="3897970" cy="954107"/>
          </a:xfrm>
          <a:prstGeom prst="rect">
            <a:avLst/>
          </a:prstGeom>
          <a:noFill/>
        </p:spPr>
        <p:txBody>
          <a:bodyPr wrap="square">
            <a:spAutoFit/>
          </a:bodyPr>
          <a:lstStyle/>
          <a:p>
            <a:r>
              <a:rPr kumimoji="0" lang="en-US" sz="2800" b="1" i="0" u="none" strike="noStrike" kern="0" cap="none" spc="0" normalizeH="0" baseline="0" noProof="0" dirty="0">
                <a:ln>
                  <a:noFill/>
                </a:ln>
                <a:solidFill>
                  <a:srgbClr val="6E2770"/>
                </a:solidFill>
                <a:effectLst/>
                <a:uLnTx/>
                <a:uFillTx/>
                <a:latin typeface="Montserrat"/>
                <a:sym typeface="Montserrat"/>
              </a:rPr>
              <a:t>Embedded systems &amp; Electronic parts</a:t>
            </a:r>
            <a:endParaRPr lang="en-US" sz="1800" dirty="0"/>
          </a:p>
        </p:txBody>
      </p:sp>
      <p:pic>
        <p:nvPicPr>
          <p:cNvPr id="12" name="Picture 11" descr="A purple ribbon with red text&#10;&#10;Description automatically generated">
            <a:extLst>
              <a:ext uri="{FF2B5EF4-FFF2-40B4-BE49-F238E27FC236}">
                <a16:creationId xmlns:a16="http://schemas.microsoft.com/office/drawing/2014/main" id="{B7164F1E-0496-A934-7E51-C8F676CA7BE9}"/>
              </a:ext>
            </a:extLst>
          </p:cNvPr>
          <p:cNvPicPr>
            <a:picLocks noChangeAspect="1"/>
          </p:cNvPicPr>
          <p:nvPr/>
        </p:nvPicPr>
        <p:blipFill>
          <a:blip r:embed="rId3"/>
          <a:stretch>
            <a:fillRect/>
          </a:stretch>
        </p:blipFill>
        <p:spPr>
          <a:xfrm>
            <a:off x="5218554" y="209320"/>
            <a:ext cx="1428750" cy="523875"/>
          </a:xfrm>
          <a:prstGeom prst="rect">
            <a:avLst/>
          </a:prstGeom>
        </p:spPr>
      </p:pic>
      <p:pic>
        <p:nvPicPr>
          <p:cNvPr id="3" name="Picture 2" descr="A diagram of a circuit board&#10;&#10;Description automatically generated">
            <a:extLst>
              <a:ext uri="{FF2B5EF4-FFF2-40B4-BE49-F238E27FC236}">
                <a16:creationId xmlns:a16="http://schemas.microsoft.com/office/drawing/2014/main" id="{1300358E-9DF1-DFF5-EBA5-47A908A29487}"/>
              </a:ext>
            </a:extLst>
          </p:cNvPr>
          <p:cNvPicPr>
            <a:picLocks noChangeAspect="1"/>
          </p:cNvPicPr>
          <p:nvPr/>
        </p:nvPicPr>
        <p:blipFill>
          <a:blip r:embed="rId4"/>
          <a:srcRect l="6894" t="6059" r="3468" b="10153"/>
          <a:stretch/>
        </p:blipFill>
        <p:spPr>
          <a:xfrm>
            <a:off x="600764" y="1252613"/>
            <a:ext cx="3938609" cy="3681567"/>
          </a:xfrm>
          <a:prstGeom prst="rect">
            <a:avLst/>
          </a:prstGeom>
        </p:spPr>
      </p:pic>
      <p:sp>
        <p:nvSpPr>
          <p:cNvPr id="6" name="TextBox 5">
            <a:extLst>
              <a:ext uri="{FF2B5EF4-FFF2-40B4-BE49-F238E27FC236}">
                <a16:creationId xmlns:a16="http://schemas.microsoft.com/office/drawing/2014/main" id="{DE7C8E66-CD6A-E546-5412-52B9548A3FB3}"/>
              </a:ext>
            </a:extLst>
          </p:cNvPr>
          <p:cNvSpPr txBox="1"/>
          <p:nvPr/>
        </p:nvSpPr>
        <p:spPr>
          <a:xfrm>
            <a:off x="4539373" y="2770231"/>
            <a:ext cx="2597900" cy="646331"/>
          </a:xfrm>
          <a:prstGeom prst="rect">
            <a:avLst/>
          </a:prstGeom>
          <a:noFill/>
        </p:spPr>
        <p:txBody>
          <a:bodyPr wrap="square">
            <a:spAutoFit/>
          </a:bodyPr>
          <a:lstStyle/>
          <a:p>
            <a:r>
              <a:rPr lang="en-US" sz="1800" b="1" dirty="0">
                <a:solidFill>
                  <a:schemeClr val="bg2"/>
                </a:solidFill>
                <a:latin typeface="Montserrat" panose="00000500000000000000" pitchFamily="2" charset="0"/>
              </a:rPr>
              <a:t>DC Motors </a:t>
            </a:r>
            <a:r>
              <a:rPr lang="en-US" sz="1800" b="1" dirty="0">
                <a:solidFill>
                  <a:schemeClr val="accent1"/>
                </a:solidFill>
                <a:latin typeface="Montserrat" panose="00000500000000000000" pitchFamily="2" charset="0"/>
              </a:rPr>
              <a:t>&amp; L298N DC Motor Driver</a:t>
            </a:r>
          </a:p>
        </p:txBody>
      </p:sp>
    </p:spTree>
    <p:extLst>
      <p:ext uri="{BB962C8B-B14F-4D97-AF65-F5344CB8AC3E}">
        <p14:creationId xmlns:p14="http://schemas.microsoft.com/office/powerpoint/2010/main" val="855093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6" name="Google Shape;216;p33"/>
          <p:cNvSpPr/>
          <p:nvPr/>
        </p:nvSpPr>
        <p:spPr>
          <a:xfrm>
            <a:off x="6732125"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3"/>
          <p:cNvSpPr/>
          <p:nvPr/>
        </p:nvSpPr>
        <p:spPr>
          <a:xfrm>
            <a:off x="7951325" y="257175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2BED4887-9E67-3CF4-7609-154A7F1DE959}"/>
              </a:ext>
            </a:extLst>
          </p:cNvPr>
          <p:cNvSpPr txBox="1"/>
          <p:nvPr/>
        </p:nvSpPr>
        <p:spPr>
          <a:xfrm>
            <a:off x="600764" y="209320"/>
            <a:ext cx="1189822" cy="707886"/>
          </a:xfrm>
          <a:prstGeom prst="rect">
            <a:avLst/>
          </a:prstGeom>
          <a:noFill/>
        </p:spPr>
        <p:txBody>
          <a:bodyPr wrap="square" rtlCol="0">
            <a:spAutoFit/>
          </a:bodyPr>
          <a:lstStyle/>
          <a:p>
            <a:r>
              <a:rPr lang="en-US" sz="4000" b="1" dirty="0">
                <a:solidFill>
                  <a:schemeClr val="bg2"/>
                </a:solidFill>
                <a:latin typeface="Montserrat" panose="00000500000000000000" pitchFamily="2" charset="0"/>
              </a:rPr>
              <a:t>02</a:t>
            </a:r>
            <a:endParaRPr lang="en-US" sz="7000" b="1" dirty="0">
              <a:solidFill>
                <a:schemeClr val="bg2"/>
              </a:solidFill>
              <a:latin typeface="Montserrat" panose="00000500000000000000" pitchFamily="2" charset="0"/>
            </a:endParaRPr>
          </a:p>
        </p:txBody>
      </p:sp>
      <p:sp>
        <p:nvSpPr>
          <p:cNvPr id="10" name="TextBox 9">
            <a:extLst>
              <a:ext uri="{FF2B5EF4-FFF2-40B4-BE49-F238E27FC236}">
                <a16:creationId xmlns:a16="http://schemas.microsoft.com/office/drawing/2014/main" id="{67439E71-2335-D8ED-4674-F618D57F07E7}"/>
              </a:ext>
            </a:extLst>
          </p:cNvPr>
          <p:cNvSpPr txBox="1"/>
          <p:nvPr/>
        </p:nvSpPr>
        <p:spPr>
          <a:xfrm>
            <a:off x="1324025" y="298506"/>
            <a:ext cx="3897970" cy="954107"/>
          </a:xfrm>
          <a:prstGeom prst="rect">
            <a:avLst/>
          </a:prstGeom>
          <a:noFill/>
        </p:spPr>
        <p:txBody>
          <a:bodyPr wrap="square">
            <a:spAutoFit/>
          </a:bodyPr>
          <a:lstStyle/>
          <a:p>
            <a:r>
              <a:rPr kumimoji="0" lang="en-US" sz="2800" b="1" i="0" u="none" strike="noStrike" kern="0" cap="none" spc="0" normalizeH="0" baseline="0" noProof="0" dirty="0">
                <a:ln>
                  <a:noFill/>
                </a:ln>
                <a:solidFill>
                  <a:srgbClr val="6E2770"/>
                </a:solidFill>
                <a:effectLst/>
                <a:uLnTx/>
                <a:uFillTx/>
                <a:latin typeface="Montserrat"/>
                <a:sym typeface="Montserrat"/>
              </a:rPr>
              <a:t>Embedded systems &amp; Electronic parts</a:t>
            </a:r>
            <a:endParaRPr lang="en-US" sz="1800" dirty="0"/>
          </a:p>
        </p:txBody>
      </p:sp>
      <p:pic>
        <p:nvPicPr>
          <p:cNvPr id="12" name="Picture 11" descr="A purple ribbon with red text&#10;&#10;Description automatically generated">
            <a:extLst>
              <a:ext uri="{FF2B5EF4-FFF2-40B4-BE49-F238E27FC236}">
                <a16:creationId xmlns:a16="http://schemas.microsoft.com/office/drawing/2014/main" id="{B7164F1E-0496-A934-7E51-C8F676CA7BE9}"/>
              </a:ext>
            </a:extLst>
          </p:cNvPr>
          <p:cNvPicPr>
            <a:picLocks noChangeAspect="1"/>
          </p:cNvPicPr>
          <p:nvPr/>
        </p:nvPicPr>
        <p:blipFill>
          <a:blip r:embed="rId3"/>
          <a:stretch>
            <a:fillRect/>
          </a:stretch>
        </p:blipFill>
        <p:spPr>
          <a:xfrm>
            <a:off x="5218554" y="209320"/>
            <a:ext cx="1428750" cy="523875"/>
          </a:xfrm>
          <a:prstGeom prst="rect">
            <a:avLst/>
          </a:prstGeom>
        </p:spPr>
      </p:pic>
      <p:sp>
        <p:nvSpPr>
          <p:cNvPr id="14" name="TextBox 13">
            <a:extLst>
              <a:ext uri="{FF2B5EF4-FFF2-40B4-BE49-F238E27FC236}">
                <a16:creationId xmlns:a16="http://schemas.microsoft.com/office/drawing/2014/main" id="{07A13C88-3BCA-E5A6-D979-1980D9897C6F}"/>
              </a:ext>
            </a:extLst>
          </p:cNvPr>
          <p:cNvSpPr txBox="1"/>
          <p:nvPr/>
        </p:nvSpPr>
        <p:spPr>
          <a:xfrm>
            <a:off x="613464" y="1417438"/>
            <a:ext cx="6560200" cy="3416320"/>
          </a:xfrm>
          <a:prstGeom prst="rect">
            <a:avLst/>
          </a:prstGeom>
          <a:noFill/>
        </p:spPr>
        <p:txBody>
          <a:bodyPr wrap="square" rtlCol="0">
            <a:spAutoFit/>
          </a:bodyPr>
          <a:lstStyle/>
          <a:p>
            <a:r>
              <a:rPr lang="en-US" sz="1800" b="0" i="0" u="none" strike="noStrike" baseline="0" dirty="0">
                <a:solidFill>
                  <a:schemeClr val="bg2"/>
                </a:solidFill>
                <a:latin typeface="Montserrat" panose="00000500000000000000" pitchFamily="2" charset="0"/>
              </a:rPr>
              <a:t>Actuators:</a:t>
            </a:r>
          </a:p>
          <a:p>
            <a:endParaRPr lang="en-US" sz="1800" b="0" i="0" u="none" strike="noStrike" baseline="0" dirty="0">
              <a:solidFill>
                <a:schemeClr val="bg2"/>
              </a:solidFill>
              <a:latin typeface="Montserrat" panose="00000500000000000000" pitchFamily="2" charset="0"/>
            </a:endParaRPr>
          </a:p>
          <a:p>
            <a:r>
              <a:rPr lang="en-US" sz="1800" dirty="0">
                <a:solidFill>
                  <a:schemeClr val="tx1"/>
                </a:solidFill>
                <a:latin typeface="Montserrat" panose="00000500000000000000" pitchFamily="2" charset="0"/>
              </a:rPr>
              <a:t>1. </a:t>
            </a:r>
            <a:r>
              <a:rPr lang="en-US" sz="1800" dirty="0">
                <a:solidFill>
                  <a:schemeClr val="accent1"/>
                </a:solidFill>
                <a:latin typeface="Montserrat" panose="00000500000000000000" pitchFamily="2" charset="0"/>
              </a:rPr>
              <a:t>Stepper Motors</a:t>
            </a:r>
            <a:r>
              <a:rPr lang="en-US" sz="1800" dirty="0">
                <a:solidFill>
                  <a:schemeClr val="tx1"/>
                </a:solidFill>
                <a:latin typeface="Montserrat" panose="00000500000000000000" pitchFamily="2" charset="0"/>
              </a:rPr>
              <a:t>:</a:t>
            </a:r>
          </a:p>
          <a:p>
            <a:r>
              <a:rPr lang="en-US" sz="1800" dirty="0">
                <a:solidFill>
                  <a:schemeClr val="tx1"/>
                </a:solidFill>
                <a:latin typeface="Montserrat" panose="00000500000000000000" pitchFamily="2" charset="0"/>
              </a:rPr>
              <a:t>   </a:t>
            </a:r>
          </a:p>
          <a:p>
            <a:pPr marL="342900" indent="-342900">
              <a:buAutoNum type="alphaLcParenR"/>
            </a:pPr>
            <a:r>
              <a:rPr lang="en-US" sz="1800" dirty="0">
                <a:solidFill>
                  <a:schemeClr val="accent1"/>
                </a:solidFill>
                <a:latin typeface="Montserrat" panose="00000500000000000000" pitchFamily="2" charset="0"/>
              </a:rPr>
              <a:t>Servo Motors </a:t>
            </a:r>
            <a:r>
              <a:rPr lang="en-US" sz="1800" dirty="0">
                <a:solidFill>
                  <a:schemeClr val="tx1"/>
                </a:solidFill>
                <a:latin typeface="Montserrat" panose="00000500000000000000" pitchFamily="2" charset="0"/>
              </a:rPr>
              <a:t>:  A closed-loop system where a motor is paired with a position sensor to provide accurate control over angular position, speed, and torque.</a:t>
            </a:r>
          </a:p>
          <a:p>
            <a:pPr marL="342900" indent="-342900">
              <a:buAutoNum type="alphaLcParenR"/>
            </a:pPr>
            <a:endParaRPr lang="en-US" sz="1800" dirty="0">
              <a:solidFill>
                <a:schemeClr val="tx1"/>
              </a:solidFill>
              <a:latin typeface="Montserrat" panose="00000500000000000000" pitchFamily="2" charset="0"/>
            </a:endParaRPr>
          </a:p>
          <a:p>
            <a:pPr marL="342900" indent="-342900">
              <a:buAutoNum type="alphaLcParenR"/>
            </a:pPr>
            <a:r>
              <a:rPr lang="en-US" sz="1800" dirty="0">
                <a:solidFill>
                  <a:schemeClr val="accent1"/>
                </a:solidFill>
                <a:latin typeface="Montserrat" panose="00000500000000000000" pitchFamily="2" charset="0"/>
              </a:rPr>
              <a:t>Stepper Motors </a:t>
            </a:r>
            <a:r>
              <a:rPr lang="en-US" sz="1800" dirty="0">
                <a:solidFill>
                  <a:schemeClr val="tx1"/>
                </a:solidFill>
                <a:latin typeface="Montserrat" panose="00000500000000000000" pitchFamily="2" charset="0"/>
              </a:rPr>
              <a:t>: As mentioned, stepper motors rotate in distinct steps, making them suitable for applications requiring precise control over motion.</a:t>
            </a:r>
          </a:p>
          <a:p>
            <a:r>
              <a:rPr lang="en-US" sz="1800" dirty="0">
                <a:solidFill>
                  <a:schemeClr val="tx1"/>
                </a:solidFill>
                <a:latin typeface="Montserrat" panose="00000500000000000000" pitchFamily="2" charset="0"/>
              </a:rPr>
              <a:t> </a:t>
            </a:r>
          </a:p>
        </p:txBody>
      </p:sp>
    </p:spTree>
    <p:extLst>
      <p:ext uri="{BB962C8B-B14F-4D97-AF65-F5344CB8AC3E}">
        <p14:creationId xmlns:p14="http://schemas.microsoft.com/office/powerpoint/2010/main" val="287537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6" name="Google Shape;216;p33"/>
          <p:cNvSpPr/>
          <p:nvPr/>
        </p:nvSpPr>
        <p:spPr>
          <a:xfrm>
            <a:off x="6732125"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3"/>
          <p:cNvSpPr/>
          <p:nvPr/>
        </p:nvSpPr>
        <p:spPr>
          <a:xfrm>
            <a:off x="7951325" y="257175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2BED4887-9E67-3CF4-7609-154A7F1DE959}"/>
              </a:ext>
            </a:extLst>
          </p:cNvPr>
          <p:cNvSpPr txBox="1"/>
          <p:nvPr/>
        </p:nvSpPr>
        <p:spPr>
          <a:xfrm>
            <a:off x="600764" y="209320"/>
            <a:ext cx="1189822" cy="707886"/>
          </a:xfrm>
          <a:prstGeom prst="rect">
            <a:avLst/>
          </a:prstGeom>
          <a:noFill/>
        </p:spPr>
        <p:txBody>
          <a:bodyPr wrap="square" rtlCol="0">
            <a:spAutoFit/>
          </a:bodyPr>
          <a:lstStyle/>
          <a:p>
            <a:r>
              <a:rPr lang="en-US" sz="4000" b="1" dirty="0">
                <a:solidFill>
                  <a:schemeClr val="bg2"/>
                </a:solidFill>
                <a:latin typeface="Montserrat" panose="00000500000000000000" pitchFamily="2" charset="0"/>
              </a:rPr>
              <a:t>02</a:t>
            </a:r>
            <a:endParaRPr lang="en-US" sz="7000" b="1" dirty="0">
              <a:solidFill>
                <a:schemeClr val="bg2"/>
              </a:solidFill>
              <a:latin typeface="Montserrat" panose="00000500000000000000" pitchFamily="2" charset="0"/>
            </a:endParaRPr>
          </a:p>
        </p:txBody>
      </p:sp>
      <p:sp>
        <p:nvSpPr>
          <p:cNvPr id="10" name="TextBox 9">
            <a:extLst>
              <a:ext uri="{FF2B5EF4-FFF2-40B4-BE49-F238E27FC236}">
                <a16:creationId xmlns:a16="http://schemas.microsoft.com/office/drawing/2014/main" id="{67439E71-2335-D8ED-4674-F618D57F07E7}"/>
              </a:ext>
            </a:extLst>
          </p:cNvPr>
          <p:cNvSpPr txBox="1"/>
          <p:nvPr/>
        </p:nvSpPr>
        <p:spPr>
          <a:xfrm>
            <a:off x="1324025" y="298506"/>
            <a:ext cx="3897970" cy="954107"/>
          </a:xfrm>
          <a:prstGeom prst="rect">
            <a:avLst/>
          </a:prstGeom>
          <a:noFill/>
        </p:spPr>
        <p:txBody>
          <a:bodyPr wrap="square">
            <a:spAutoFit/>
          </a:bodyPr>
          <a:lstStyle/>
          <a:p>
            <a:r>
              <a:rPr kumimoji="0" lang="en-US" sz="2800" b="1" i="0" u="none" strike="noStrike" kern="0" cap="none" spc="0" normalizeH="0" baseline="0" noProof="0" dirty="0">
                <a:ln>
                  <a:noFill/>
                </a:ln>
                <a:solidFill>
                  <a:srgbClr val="6E2770"/>
                </a:solidFill>
                <a:effectLst/>
                <a:uLnTx/>
                <a:uFillTx/>
                <a:latin typeface="Montserrat"/>
                <a:sym typeface="Montserrat"/>
              </a:rPr>
              <a:t>Embedded systems &amp; Electronic parts</a:t>
            </a:r>
            <a:endParaRPr lang="en-US" sz="1800" dirty="0"/>
          </a:p>
        </p:txBody>
      </p:sp>
      <p:pic>
        <p:nvPicPr>
          <p:cNvPr id="12" name="Picture 11" descr="A purple ribbon with red text&#10;&#10;Description automatically generated">
            <a:extLst>
              <a:ext uri="{FF2B5EF4-FFF2-40B4-BE49-F238E27FC236}">
                <a16:creationId xmlns:a16="http://schemas.microsoft.com/office/drawing/2014/main" id="{B7164F1E-0496-A934-7E51-C8F676CA7BE9}"/>
              </a:ext>
            </a:extLst>
          </p:cNvPr>
          <p:cNvPicPr>
            <a:picLocks noChangeAspect="1"/>
          </p:cNvPicPr>
          <p:nvPr/>
        </p:nvPicPr>
        <p:blipFill>
          <a:blip r:embed="rId3"/>
          <a:stretch>
            <a:fillRect/>
          </a:stretch>
        </p:blipFill>
        <p:spPr>
          <a:xfrm>
            <a:off x="5218554" y="209320"/>
            <a:ext cx="1428750" cy="523875"/>
          </a:xfrm>
          <a:prstGeom prst="rect">
            <a:avLst/>
          </a:prstGeom>
        </p:spPr>
      </p:pic>
      <p:pic>
        <p:nvPicPr>
          <p:cNvPr id="3" name="Picture 2" descr="A blue and white robot&#10;&#10;Description automatically generated">
            <a:extLst>
              <a:ext uri="{FF2B5EF4-FFF2-40B4-BE49-F238E27FC236}">
                <a16:creationId xmlns:a16="http://schemas.microsoft.com/office/drawing/2014/main" id="{A46D0F85-4551-A1E3-0246-71ECEEFC8E3E}"/>
              </a:ext>
            </a:extLst>
          </p:cNvPr>
          <p:cNvPicPr>
            <a:picLocks noChangeAspect="1"/>
          </p:cNvPicPr>
          <p:nvPr/>
        </p:nvPicPr>
        <p:blipFill>
          <a:blip r:embed="rId4"/>
          <a:srcRect l="24873" t="5378" r="28928" b="2643"/>
          <a:stretch/>
        </p:blipFill>
        <p:spPr>
          <a:xfrm rot="16200000">
            <a:off x="1433064" y="617613"/>
            <a:ext cx="1447914" cy="3268301"/>
          </a:xfrm>
          <a:prstGeom prst="rect">
            <a:avLst/>
          </a:prstGeom>
        </p:spPr>
      </p:pic>
      <p:cxnSp>
        <p:nvCxnSpPr>
          <p:cNvPr id="5" name="Straight Connector 4">
            <a:extLst>
              <a:ext uri="{FF2B5EF4-FFF2-40B4-BE49-F238E27FC236}">
                <a16:creationId xmlns:a16="http://schemas.microsoft.com/office/drawing/2014/main" id="{9AEE9EF6-98A0-D7B2-7281-A0B70C3A8AE4}"/>
              </a:ext>
            </a:extLst>
          </p:cNvPr>
          <p:cNvCxnSpPr>
            <a:cxnSpLocks/>
          </p:cNvCxnSpPr>
          <p:nvPr/>
        </p:nvCxnSpPr>
        <p:spPr>
          <a:xfrm flipV="1">
            <a:off x="3683000" y="1781363"/>
            <a:ext cx="510922" cy="288737"/>
          </a:xfrm>
          <a:prstGeom prst="line">
            <a:avLst/>
          </a:prstGeom>
        </p:spPr>
        <p:style>
          <a:lnRef idx="2">
            <a:schemeClr val="accent3"/>
          </a:lnRef>
          <a:fillRef idx="0">
            <a:schemeClr val="accent3"/>
          </a:fillRef>
          <a:effectRef idx="1">
            <a:schemeClr val="accent3"/>
          </a:effectRef>
          <a:fontRef idx="minor">
            <a:schemeClr val="tx1"/>
          </a:fontRef>
        </p:style>
      </p:cxnSp>
      <p:cxnSp>
        <p:nvCxnSpPr>
          <p:cNvPr id="8" name="Straight Connector 7">
            <a:extLst>
              <a:ext uri="{FF2B5EF4-FFF2-40B4-BE49-F238E27FC236}">
                <a16:creationId xmlns:a16="http://schemas.microsoft.com/office/drawing/2014/main" id="{8401A2AA-3336-905D-7859-25C3DA818AC9}"/>
              </a:ext>
            </a:extLst>
          </p:cNvPr>
          <p:cNvCxnSpPr>
            <a:cxnSpLocks/>
          </p:cNvCxnSpPr>
          <p:nvPr/>
        </p:nvCxnSpPr>
        <p:spPr>
          <a:xfrm>
            <a:off x="3657600" y="2264463"/>
            <a:ext cx="666528"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9" name="Straight Connector 8">
            <a:extLst>
              <a:ext uri="{FF2B5EF4-FFF2-40B4-BE49-F238E27FC236}">
                <a16:creationId xmlns:a16="http://schemas.microsoft.com/office/drawing/2014/main" id="{32CC3648-909B-CBE5-249A-FBD4FA4BD13E}"/>
              </a:ext>
            </a:extLst>
          </p:cNvPr>
          <p:cNvCxnSpPr>
            <a:cxnSpLocks/>
            <a:endCxn id="17" idx="1"/>
          </p:cNvCxnSpPr>
          <p:nvPr/>
        </p:nvCxnSpPr>
        <p:spPr>
          <a:xfrm>
            <a:off x="3657742" y="2495400"/>
            <a:ext cx="536645" cy="159618"/>
          </a:xfrm>
          <a:prstGeom prst="line">
            <a:avLst/>
          </a:prstGeom>
        </p:spPr>
        <p:style>
          <a:lnRef idx="2">
            <a:schemeClr val="accent3"/>
          </a:lnRef>
          <a:fillRef idx="0">
            <a:schemeClr val="accent3"/>
          </a:fillRef>
          <a:effectRef idx="1">
            <a:schemeClr val="accent3"/>
          </a:effectRef>
          <a:fontRef idx="minor">
            <a:schemeClr val="tx1"/>
          </a:fontRef>
        </p:style>
      </p:cxnSp>
      <p:sp>
        <p:nvSpPr>
          <p:cNvPr id="17" name="TextBox 16">
            <a:extLst>
              <a:ext uri="{FF2B5EF4-FFF2-40B4-BE49-F238E27FC236}">
                <a16:creationId xmlns:a16="http://schemas.microsoft.com/office/drawing/2014/main" id="{A0B5943E-AFC7-2812-958F-2F691D6B76EB}"/>
              </a:ext>
            </a:extLst>
          </p:cNvPr>
          <p:cNvSpPr txBox="1"/>
          <p:nvPr/>
        </p:nvSpPr>
        <p:spPr>
          <a:xfrm>
            <a:off x="4194387" y="2501129"/>
            <a:ext cx="754213" cy="307777"/>
          </a:xfrm>
          <a:prstGeom prst="rect">
            <a:avLst/>
          </a:prstGeom>
          <a:noFill/>
        </p:spPr>
        <p:txBody>
          <a:bodyPr wrap="square" rtlCol="0">
            <a:spAutoFit/>
          </a:bodyPr>
          <a:lstStyle/>
          <a:p>
            <a:r>
              <a:rPr lang="en-US" b="1" dirty="0">
                <a:solidFill>
                  <a:schemeClr val="accent3"/>
                </a:solidFill>
                <a:latin typeface="Montserrat" panose="00000500000000000000" pitchFamily="2" charset="0"/>
              </a:rPr>
              <a:t>signal</a:t>
            </a:r>
          </a:p>
        </p:txBody>
      </p:sp>
      <p:sp>
        <p:nvSpPr>
          <p:cNvPr id="18" name="TextBox 17">
            <a:extLst>
              <a:ext uri="{FF2B5EF4-FFF2-40B4-BE49-F238E27FC236}">
                <a16:creationId xmlns:a16="http://schemas.microsoft.com/office/drawing/2014/main" id="{E451E09A-742B-066E-0465-A0758145C09E}"/>
              </a:ext>
            </a:extLst>
          </p:cNvPr>
          <p:cNvSpPr txBox="1"/>
          <p:nvPr/>
        </p:nvSpPr>
        <p:spPr>
          <a:xfrm>
            <a:off x="4324128" y="2097874"/>
            <a:ext cx="894426" cy="307777"/>
          </a:xfrm>
          <a:prstGeom prst="rect">
            <a:avLst/>
          </a:prstGeom>
          <a:noFill/>
        </p:spPr>
        <p:txBody>
          <a:bodyPr wrap="square" rtlCol="0">
            <a:spAutoFit/>
          </a:bodyPr>
          <a:lstStyle/>
          <a:p>
            <a:r>
              <a:rPr lang="en-US" b="1" dirty="0">
                <a:solidFill>
                  <a:schemeClr val="accent3"/>
                </a:solidFill>
                <a:latin typeface="Montserrat" panose="00000500000000000000" pitchFamily="2" charset="0"/>
              </a:rPr>
              <a:t>power</a:t>
            </a:r>
          </a:p>
        </p:txBody>
      </p:sp>
      <p:sp>
        <p:nvSpPr>
          <p:cNvPr id="19" name="TextBox 18">
            <a:extLst>
              <a:ext uri="{FF2B5EF4-FFF2-40B4-BE49-F238E27FC236}">
                <a16:creationId xmlns:a16="http://schemas.microsoft.com/office/drawing/2014/main" id="{BA5B2A8B-7752-24F1-316F-4D0476C16CAE}"/>
              </a:ext>
            </a:extLst>
          </p:cNvPr>
          <p:cNvSpPr txBox="1"/>
          <p:nvPr/>
        </p:nvSpPr>
        <p:spPr>
          <a:xfrm>
            <a:off x="4144013" y="1566132"/>
            <a:ext cx="934328" cy="307777"/>
          </a:xfrm>
          <a:prstGeom prst="rect">
            <a:avLst/>
          </a:prstGeom>
          <a:noFill/>
        </p:spPr>
        <p:txBody>
          <a:bodyPr wrap="square" rtlCol="0">
            <a:spAutoFit/>
          </a:bodyPr>
          <a:lstStyle/>
          <a:p>
            <a:r>
              <a:rPr lang="en-US" b="1" dirty="0">
                <a:solidFill>
                  <a:schemeClr val="accent3"/>
                </a:solidFill>
                <a:latin typeface="Montserrat" panose="00000500000000000000" pitchFamily="2" charset="0"/>
              </a:rPr>
              <a:t>ground</a:t>
            </a:r>
          </a:p>
        </p:txBody>
      </p:sp>
      <p:sp>
        <p:nvSpPr>
          <p:cNvPr id="22" name="TextBox 21">
            <a:extLst>
              <a:ext uri="{FF2B5EF4-FFF2-40B4-BE49-F238E27FC236}">
                <a16:creationId xmlns:a16="http://schemas.microsoft.com/office/drawing/2014/main" id="{9737A4D0-25C2-3BF2-AAEB-8F566E8D23FC}"/>
              </a:ext>
            </a:extLst>
          </p:cNvPr>
          <p:cNvSpPr txBox="1"/>
          <p:nvPr/>
        </p:nvSpPr>
        <p:spPr>
          <a:xfrm>
            <a:off x="1390650" y="3481545"/>
            <a:ext cx="4584700" cy="461665"/>
          </a:xfrm>
          <a:prstGeom prst="rect">
            <a:avLst/>
          </a:prstGeom>
          <a:noFill/>
        </p:spPr>
        <p:txBody>
          <a:bodyPr wrap="square">
            <a:spAutoFit/>
          </a:bodyPr>
          <a:lstStyle/>
          <a:p>
            <a:r>
              <a:rPr lang="en-US" sz="2400" b="1" dirty="0">
                <a:solidFill>
                  <a:schemeClr val="accent1"/>
                </a:solidFill>
                <a:latin typeface="Montserrat" panose="00000500000000000000" pitchFamily="2" charset="0"/>
              </a:rPr>
              <a:t>Servo motor anatomy</a:t>
            </a:r>
            <a:endParaRPr lang="en-US" sz="1400" b="1" dirty="0">
              <a:solidFill>
                <a:schemeClr val="accent1"/>
              </a:solidFill>
              <a:latin typeface="Montserrat" panose="00000500000000000000" pitchFamily="2" charset="0"/>
            </a:endParaRPr>
          </a:p>
        </p:txBody>
      </p:sp>
    </p:spTree>
    <p:extLst>
      <p:ext uri="{BB962C8B-B14F-4D97-AF65-F5344CB8AC3E}">
        <p14:creationId xmlns:p14="http://schemas.microsoft.com/office/powerpoint/2010/main" val="2089564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6" name="Google Shape;216;p33"/>
          <p:cNvSpPr/>
          <p:nvPr/>
        </p:nvSpPr>
        <p:spPr>
          <a:xfrm>
            <a:off x="6732125"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3"/>
          <p:cNvSpPr/>
          <p:nvPr/>
        </p:nvSpPr>
        <p:spPr>
          <a:xfrm>
            <a:off x="7951325" y="257175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2BED4887-9E67-3CF4-7609-154A7F1DE959}"/>
              </a:ext>
            </a:extLst>
          </p:cNvPr>
          <p:cNvSpPr txBox="1"/>
          <p:nvPr/>
        </p:nvSpPr>
        <p:spPr>
          <a:xfrm>
            <a:off x="600764" y="209320"/>
            <a:ext cx="1189822" cy="707886"/>
          </a:xfrm>
          <a:prstGeom prst="rect">
            <a:avLst/>
          </a:prstGeom>
          <a:noFill/>
        </p:spPr>
        <p:txBody>
          <a:bodyPr wrap="square" rtlCol="0">
            <a:spAutoFit/>
          </a:bodyPr>
          <a:lstStyle/>
          <a:p>
            <a:r>
              <a:rPr lang="en-US" sz="4000" b="1" dirty="0">
                <a:solidFill>
                  <a:schemeClr val="bg2"/>
                </a:solidFill>
                <a:latin typeface="Montserrat" panose="00000500000000000000" pitchFamily="2" charset="0"/>
              </a:rPr>
              <a:t>2.1</a:t>
            </a:r>
            <a:endParaRPr lang="en-US" sz="7000" b="1" dirty="0">
              <a:solidFill>
                <a:schemeClr val="bg2"/>
              </a:solidFill>
              <a:latin typeface="Montserrat" panose="00000500000000000000" pitchFamily="2" charset="0"/>
            </a:endParaRPr>
          </a:p>
        </p:txBody>
      </p:sp>
      <p:sp>
        <p:nvSpPr>
          <p:cNvPr id="10" name="TextBox 9">
            <a:extLst>
              <a:ext uri="{FF2B5EF4-FFF2-40B4-BE49-F238E27FC236}">
                <a16:creationId xmlns:a16="http://schemas.microsoft.com/office/drawing/2014/main" id="{67439E71-2335-D8ED-4674-F618D57F07E7}"/>
              </a:ext>
            </a:extLst>
          </p:cNvPr>
          <p:cNvSpPr txBox="1"/>
          <p:nvPr/>
        </p:nvSpPr>
        <p:spPr>
          <a:xfrm>
            <a:off x="1438325" y="301653"/>
            <a:ext cx="2487122" cy="523220"/>
          </a:xfrm>
          <a:prstGeom prst="rect">
            <a:avLst/>
          </a:prstGeom>
          <a:noFill/>
        </p:spPr>
        <p:txBody>
          <a:bodyPr wrap="square">
            <a:spAutoFit/>
          </a:bodyPr>
          <a:lstStyle/>
          <a:p>
            <a:r>
              <a:rPr kumimoji="0" lang="en-US" sz="2800" b="1" i="0" u="none" strike="noStrike" kern="0" cap="none" spc="0" normalizeH="0" baseline="0" noProof="0" dirty="0">
                <a:ln>
                  <a:noFill/>
                </a:ln>
                <a:solidFill>
                  <a:srgbClr val="6E2770"/>
                </a:solidFill>
                <a:effectLst/>
                <a:uLnTx/>
                <a:uFillTx/>
                <a:latin typeface="Montserrat"/>
                <a:sym typeface="Montserrat"/>
              </a:rPr>
              <a:t>uncertainty</a:t>
            </a:r>
            <a:endParaRPr lang="en-US" sz="1800" dirty="0"/>
          </a:p>
        </p:txBody>
      </p:sp>
      <p:pic>
        <p:nvPicPr>
          <p:cNvPr id="12" name="Picture 11" descr="A purple ribbon with red text&#10;&#10;Description automatically generated">
            <a:extLst>
              <a:ext uri="{FF2B5EF4-FFF2-40B4-BE49-F238E27FC236}">
                <a16:creationId xmlns:a16="http://schemas.microsoft.com/office/drawing/2014/main" id="{B7164F1E-0496-A934-7E51-C8F676CA7BE9}"/>
              </a:ext>
            </a:extLst>
          </p:cNvPr>
          <p:cNvPicPr>
            <a:picLocks noChangeAspect="1"/>
          </p:cNvPicPr>
          <p:nvPr/>
        </p:nvPicPr>
        <p:blipFill>
          <a:blip r:embed="rId3"/>
          <a:stretch>
            <a:fillRect/>
          </a:stretch>
        </p:blipFill>
        <p:spPr>
          <a:xfrm>
            <a:off x="5218554" y="209320"/>
            <a:ext cx="1428750" cy="523875"/>
          </a:xfrm>
          <a:prstGeom prst="rect">
            <a:avLst/>
          </a:prstGeom>
        </p:spPr>
      </p:pic>
      <p:sp>
        <p:nvSpPr>
          <p:cNvPr id="6" name="TextBox 5">
            <a:extLst>
              <a:ext uri="{FF2B5EF4-FFF2-40B4-BE49-F238E27FC236}">
                <a16:creationId xmlns:a16="http://schemas.microsoft.com/office/drawing/2014/main" id="{8D627AA6-A72A-C7CE-332D-3DB4EEE61C2B}"/>
              </a:ext>
            </a:extLst>
          </p:cNvPr>
          <p:cNvSpPr txBox="1"/>
          <p:nvPr/>
        </p:nvSpPr>
        <p:spPr>
          <a:xfrm>
            <a:off x="613464" y="1519038"/>
            <a:ext cx="6033840" cy="1754326"/>
          </a:xfrm>
          <a:prstGeom prst="rect">
            <a:avLst/>
          </a:prstGeom>
          <a:noFill/>
        </p:spPr>
        <p:txBody>
          <a:bodyPr wrap="square" rtlCol="0">
            <a:spAutoFit/>
          </a:bodyPr>
          <a:lstStyle/>
          <a:p>
            <a:r>
              <a:rPr lang="en-US" sz="1800" dirty="0">
                <a:solidFill>
                  <a:schemeClr val="accent1"/>
                </a:solidFill>
                <a:latin typeface="Montserrat" panose="00000500000000000000" pitchFamily="2" charset="0"/>
              </a:rPr>
              <a:t>● </a:t>
            </a:r>
            <a:r>
              <a:rPr lang="ar-JO" sz="1800" dirty="0">
                <a:solidFill>
                  <a:schemeClr val="accent1"/>
                </a:solidFill>
                <a:latin typeface="Montserrat" panose="00000500000000000000" pitchFamily="2" charset="0"/>
              </a:rPr>
              <a:t> </a:t>
            </a:r>
            <a:r>
              <a:rPr lang="en-US" sz="1800" b="1" dirty="0">
                <a:latin typeface="Montserrat" panose="00000500000000000000" pitchFamily="2" charset="0"/>
              </a:rPr>
              <a:t>To excel in the field of robotics, you need to be patient and not give up easily, as this field involves various disciplines. The more complex your project becomes, the more you'll need help from engineers in different fields. </a:t>
            </a:r>
            <a:r>
              <a:rPr lang="en-US" sz="1800" b="1" dirty="0">
                <a:solidFill>
                  <a:schemeClr val="bg2"/>
                </a:solidFill>
                <a:latin typeface="Montserrat" panose="00000500000000000000" pitchFamily="2" charset="0"/>
              </a:rPr>
              <a:t>This is my opinion</a:t>
            </a:r>
            <a:r>
              <a:rPr lang="en-US" sz="1800" b="1" dirty="0">
                <a:latin typeface="Montserrat" panose="00000500000000000000" pitchFamily="2" charset="0"/>
              </a:rPr>
              <a:t>, so don't worry and take it easy.</a:t>
            </a:r>
            <a:endParaRPr lang="en-US" sz="1800" b="1" dirty="0">
              <a:solidFill>
                <a:schemeClr val="tx1"/>
              </a:solidFill>
              <a:latin typeface="Montserrat" panose="00000500000000000000" pitchFamily="2" charset="0"/>
            </a:endParaRPr>
          </a:p>
        </p:txBody>
      </p:sp>
    </p:spTree>
    <p:extLst>
      <p:ext uri="{BB962C8B-B14F-4D97-AF65-F5344CB8AC3E}">
        <p14:creationId xmlns:p14="http://schemas.microsoft.com/office/powerpoint/2010/main" val="76211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6" name="Google Shape;216;p33"/>
          <p:cNvSpPr/>
          <p:nvPr/>
        </p:nvSpPr>
        <p:spPr>
          <a:xfrm>
            <a:off x="6732125"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3"/>
          <p:cNvSpPr/>
          <p:nvPr/>
        </p:nvSpPr>
        <p:spPr>
          <a:xfrm>
            <a:off x="7951325" y="257175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2BED4887-9E67-3CF4-7609-154A7F1DE959}"/>
              </a:ext>
            </a:extLst>
          </p:cNvPr>
          <p:cNvSpPr txBox="1"/>
          <p:nvPr/>
        </p:nvSpPr>
        <p:spPr>
          <a:xfrm>
            <a:off x="600764" y="209320"/>
            <a:ext cx="1189822" cy="707886"/>
          </a:xfrm>
          <a:prstGeom prst="rect">
            <a:avLst/>
          </a:prstGeom>
          <a:noFill/>
        </p:spPr>
        <p:txBody>
          <a:bodyPr wrap="square" rtlCol="0">
            <a:spAutoFit/>
          </a:bodyPr>
          <a:lstStyle/>
          <a:p>
            <a:r>
              <a:rPr lang="en-US" sz="4000" b="1" dirty="0">
                <a:solidFill>
                  <a:schemeClr val="bg2"/>
                </a:solidFill>
                <a:latin typeface="Montserrat" panose="00000500000000000000" pitchFamily="2" charset="0"/>
              </a:rPr>
              <a:t>2.2</a:t>
            </a:r>
            <a:endParaRPr lang="en-US" sz="7000" b="1" dirty="0">
              <a:solidFill>
                <a:schemeClr val="bg2"/>
              </a:solidFill>
              <a:latin typeface="Montserrat" panose="00000500000000000000" pitchFamily="2" charset="0"/>
            </a:endParaRPr>
          </a:p>
        </p:txBody>
      </p:sp>
      <p:sp>
        <p:nvSpPr>
          <p:cNvPr id="10" name="TextBox 9">
            <a:extLst>
              <a:ext uri="{FF2B5EF4-FFF2-40B4-BE49-F238E27FC236}">
                <a16:creationId xmlns:a16="http://schemas.microsoft.com/office/drawing/2014/main" id="{67439E71-2335-D8ED-4674-F618D57F07E7}"/>
              </a:ext>
            </a:extLst>
          </p:cNvPr>
          <p:cNvSpPr txBox="1"/>
          <p:nvPr/>
        </p:nvSpPr>
        <p:spPr>
          <a:xfrm>
            <a:off x="1556732" y="301653"/>
            <a:ext cx="2558068" cy="954107"/>
          </a:xfrm>
          <a:prstGeom prst="rect">
            <a:avLst/>
          </a:prstGeom>
          <a:noFill/>
        </p:spPr>
        <p:txBody>
          <a:bodyPr wrap="square">
            <a:spAutoFit/>
          </a:bodyPr>
          <a:lstStyle/>
          <a:p>
            <a:r>
              <a:rPr kumimoji="0" lang="en-US" sz="2800" b="1" i="0" u="none" strike="noStrike" kern="0" cap="none" spc="0" normalizeH="0" baseline="0" noProof="0" dirty="0" err="1">
                <a:ln>
                  <a:noFill/>
                </a:ln>
                <a:solidFill>
                  <a:srgbClr val="6E2770"/>
                </a:solidFill>
                <a:effectLst/>
                <a:uLnTx/>
                <a:uFillTx/>
                <a:latin typeface="Montserrat"/>
                <a:sym typeface="Montserrat"/>
              </a:rPr>
              <a:t>Braitenberg</a:t>
            </a:r>
            <a:r>
              <a:rPr kumimoji="0" lang="en-US" sz="2800" b="1" i="0" u="none" strike="noStrike" kern="0" cap="none" spc="0" normalizeH="0" baseline="0" noProof="0" dirty="0">
                <a:ln>
                  <a:noFill/>
                </a:ln>
                <a:solidFill>
                  <a:srgbClr val="6E2770"/>
                </a:solidFill>
                <a:effectLst/>
                <a:uLnTx/>
                <a:uFillTx/>
                <a:latin typeface="Montserrat"/>
                <a:sym typeface="Montserrat"/>
              </a:rPr>
              <a:t> Vehicles</a:t>
            </a:r>
            <a:endParaRPr lang="en-US" sz="1800" dirty="0"/>
          </a:p>
        </p:txBody>
      </p:sp>
      <p:pic>
        <p:nvPicPr>
          <p:cNvPr id="12" name="Picture 11" descr="A purple ribbon with red text&#10;&#10;Description automatically generated">
            <a:extLst>
              <a:ext uri="{FF2B5EF4-FFF2-40B4-BE49-F238E27FC236}">
                <a16:creationId xmlns:a16="http://schemas.microsoft.com/office/drawing/2014/main" id="{B7164F1E-0496-A934-7E51-C8F676CA7BE9}"/>
              </a:ext>
            </a:extLst>
          </p:cNvPr>
          <p:cNvPicPr>
            <a:picLocks noChangeAspect="1"/>
          </p:cNvPicPr>
          <p:nvPr/>
        </p:nvPicPr>
        <p:blipFill>
          <a:blip r:embed="rId3"/>
          <a:stretch>
            <a:fillRect/>
          </a:stretch>
        </p:blipFill>
        <p:spPr>
          <a:xfrm>
            <a:off x="5218554" y="209320"/>
            <a:ext cx="1428750" cy="523875"/>
          </a:xfrm>
          <a:prstGeom prst="rect">
            <a:avLst/>
          </a:prstGeom>
        </p:spPr>
      </p:pic>
      <p:sp>
        <p:nvSpPr>
          <p:cNvPr id="6" name="TextBox 5">
            <a:extLst>
              <a:ext uri="{FF2B5EF4-FFF2-40B4-BE49-F238E27FC236}">
                <a16:creationId xmlns:a16="http://schemas.microsoft.com/office/drawing/2014/main" id="{8D627AA6-A72A-C7CE-332D-3DB4EEE61C2B}"/>
              </a:ext>
            </a:extLst>
          </p:cNvPr>
          <p:cNvSpPr txBox="1"/>
          <p:nvPr/>
        </p:nvSpPr>
        <p:spPr>
          <a:xfrm>
            <a:off x="613464" y="1519038"/>
            <a:ext cx="6269936" cy="2862322"/>
          </a:xfrm>
          <a:prstGeom prst="rect">
            <a:avLst/>
          </a:prstGeom>
          <a:noFill/>
        </p:spPr>
        <p:txBody>
          <a:bodyPr wrap="square" rtlCol="0">
            <a:spAutoFit/>
          </a:bodyPr>
          <a:lstStyle/>
          <a:p>
            <a:r>
              <a:rPr lang="en-US" sz="1800" dirty="0">
                <a:solidFill>
                  <a:schemeClr val="accent1"/>
                </a:solidFill>
                <a:latin typeface="Montserrat" panose="00000500000000000000" pitchFamily="2" charset="0"/>
              </a:rPr>
              <a:t>● </a:t>
            </a:r>
            <a:r>
              <a:rPr lang="ar-JO" sz="1800" dirty="0">
                <a:solidFill>
                  <a:schemeClr val="accent1"/>
                </a:solidFill>
                <a:latin typeface="Montserrat" panose="00000500000000000000" pitchFamily="2" charset="0"/>
              </a:rPr>
              <a:t> </a:t>
            </a:r>
            <a:r>
              <a:rPr lang="en-US" sz="1800" b="1" dirty="0">
                <a:latin typeface="Montserrat" panose="00000500000000000000" pitchFamily="2" charset="0"/>
              </a:rPr>
              <a:t>These vehicles are designed to demonstrate how complex behavior can emerge from very simple systems, and they serve as a thought experiment in understanding animal and human behavior through minimalistic robot design.</a:t>
            </a:r>
          </a:p>
          <a:p>
            <a:endParaRPr lang="en-US" sz="1800" b="1" dirty="0">
              <a:latin typeface="Montserrat" panose="00000500000000000000" pitchFamily="2" charset="0"/>
            </a:endParaRPr>
          </a:p>
          <a:p>
            <a:r>
              <a:rPr lang="en-US" sz="1800" dirty="0">
                <a:solidFill>
                  <a:schemeClr val="accent1"/>
                </a:solidFill>
                <a:latin typeface="Montserrat" panose="00000500000000000000" pitchFamily="2" charset="0"/>
              </a:rPr>
              <a:t>● </a:t>
            </a:r>
            <a:r>
              <a:rPr lang="en-US" sz="1800" dirty="0">
                <a:solidFill>
                  <a:schemeClr val="bg2"/>
                </a:solidFill>
                <a:latin typeface="Montserrat" panose="00000500000000000000" pitchFamily="2" charset="0"/>
              </a:rPr>
              <a:t>No Processing Unit </a:t>
            </a:r>
            <a:r>
              <a:rPr lang="en-US" sz="1800" dirty="0">
                <a:solidFill>
                  <a:schemeClr val="tx1"/>
                </a:solidFill>
                <a:latin typeface="Montserrat" panose="00000500000000000000" pitchFamily="2" charset="0"/>
              </a:rPr>
              <a:t>: Unlike most robots, </a:t>
            </a:r>
            <a:r>
              <a:rPr lang="en-US" sz="1800" dirty="0" err="1">
                <a:solidFill>
                  <a:schemeClr val="tx1"/>
                </a:solidFill>
                <a:latin typeface="Montserrat" panose="00000500000000000000" pitchFamily="2" charset="0"/>
              </a:rPr>
              <a:t>Braitenberg</a:t>
            </a:r>
            <a:r>
              <a:rPr lang="en-US" sz="1800" dirty="0">
                <a:solidFill>
                  <a:schemeClr val="tx1"/>
                </a:solidFill>
                <a:latin typeface="Montserrat" panose="00000500000000000000" pitchFamily="2" charset="0"/>
              </a:rPr>
              <a:t> vehicles typically do not have a microcontroller or any central processing unit (like an Arduino or Raspberry Pi).</a:t>
            </a:r>
          </a:p>
        </p:txBody>
      </p:sp>
    </p:spTree>
    <p:extLst>
      <p:ext uri="{BB962C8B-B14F-4D97-AF65-F5344CB8AC3E}">
        <p14:creationId xmlns:p14="http://schemas.microsoft.com/office/powerpoint/2010/main" val="3204960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6" name="Google Shape;216;p33"/>
          <p:cNvSpPr/>
          <p:nvPr/>
        </p:nvSpPr>
        <p:spPr>
          <a:xfrm>
            <a:off x="6732125"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3"/>
          <p:cNvSpPr/>
          <p:nvPr/>
        </p:nvSpPr>
        <p:spPr>
          <a:xfrm>
            <a:off x="7951325" y="257175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2BED4887-9E67-3CF4-7609-154A7F1DE959}"/>
              </a:ext>
            </a:extLst>
          </p:cNvPr>
          <p:cNvSpPr txBox="1"/>
          <p:nvPr/>
        </p:nvSpPr>
        <p:spPr>
          <a:xfrm>
            <a:off x="600764" y="209320"/>
            <a:ext cx="1189822" cy="707886"/>
          </a:xfrm>
          <a:prstGeom prst="rect">
            <a:avLst/>
          </a:prstGeom>
          <a:noFill/>
        </p:spPr>
        <p:txBody>
          <a:bodyPr wrap="square" rtlCol="0">
            <a:spAutoFit/>
          </a:bodyPr>
          <a:lstStyle/>
          <a:p>
            <a:r>
              <a:rPr lang="en-US" sz="4000" b="1" dirty="0">
                <a:solidFill>
                  <a:schemeClr val="bg2"/>
                </a:solidFill>
                <a:latin typeface="Montserrat" panose="00000500000000000000" pitchFamily="2" charset="0"/>
              </a:rPr>
              <a:t>2.2</a:t>
            </a:r>
            <a:endParaRPr lang="en-US" sz="7000" b="1" dirty="0">
              <a:solidFill>
                <a:schemeClr val="bg2"/>
              </a:solidFill>
              <a:latin typeface="Montserrat" panose="00000500000000000000" pitchFamily="2" charset="0"/>
            </a:endParaRPr>
          </a:p>
        </p:txBody>
      </p:sp>
      <p:sp>
        <p:nvSpPr>
          <p:cNvPr id="10" name="TextBox 9">
            <a:extLst>
              <a:ext uri="{FF2B5EF4-FFF2-40B4-BE49-F238E27FC236}">
                <a16:creationId xmlns:a16="http://schemas.microsoft.com/office/drawing/2014/main" id="{67439E71-2335-D8ED-4674-F618D57F07E7}"/>
              </a:ext>
            </a:extLst>
          </p:cNvPr>
          <p:cNvSpPr txBox="1"/>
          <p:nvPr/>
        </p:nvSpPr>
        <p:spPr>
          <a:xfrm>
            <a:off x="1556732" y="301653"/>
            <a:ext cx="2558068" cy="954107"/>
          </a:xfrm>
          <a:prstGeom prst="rect">
            <a:avLst/>
          </a:prstGeom>
          <a:noFill/>
        </p:spPr>
        <p:txBody>
          <a:bodyPr wrap="square">
            <a:spAutoFit/>
          </a:bodyPr>
          <a:lstStyle/>
          <a:p>
            <a:r>
              <a:rPr kumimoji="0" lang="en-US" sz="2800" b="1" i="0" u="none" strike="noStrike" kern="0" cap="none" spc="0" normalizeH="0" baseline="0" noProof="0" dirty="0" err="1">
                <a:ln>
                  <a:noFill/>
                </a:ln>
                <a:solidFill>
                  <a:srgbClr val="6E2770"/>
                </a:solidFill>
                <a:effectLst/>
                <a:uLnTx/>
                <a:uFillTx/>
                <a:latin typeface="Montserrat"/>
                <a:sym typeface="Montserrat"/>
              </a:rPr>
              <a:t>Braitenberg</a:t>
            </a:r>
            <a:r>
              <a:rPr kumimoji="0" lang="en-US" sz="2800" b="1" i="0" u="none" strike="noStrike" kern="0" cap="none" spc="0" normalizeH="0" baseline="0" noProof="0" dirty="0">
                <a:ln>
                  <a:noFill/>
                </a:ln>
                <a:solidFill>
                  <a:srgbClr val="6E2770"/>
                </a:solidFill>
                <a:effectLst/>
                <a:uLnTx/>
                <a:uFillTx/>
                <a:latin typeface="Montserrat"/>
                <a:sym typeface="Montserrat"/>
              </a:rPr>
              <a:t> Vehicles</a:t>
            </a:r>
            <a:endParaRPr lang="en-US" sz="1800" dirty="0"/>
          </a:p>
        </p:txBody>
      </p:sp>
      <p:pic>
        <p:nvPicPr>
          <p:cNvPr id="12" name="Picture 11" descr="A purple ribbon with red text&#10;&#10;Description automatically generated">
            <a:extLst>
              <a:ext uri="{FF2B5EF4-FFF2-40B4-BE49-F238E27FC236}">
                <a16:creationId xmlns:a16="http://schemas.microsoft.com/office/drawing/2014/main" id="{B7164F1E-0496-A934-7E51-C8F676CA7BE9}"/>
              </a:ext>
            </a:extLst>
          </p:cNvPr>
          <p:cNvPicPr>
            <a:picLocks noChangeAspect="1"/>
          </p:cNvPicPr>
          <p:nvPr/>
        </p:nvPicPr>
        <p:blipFill>
          <a:blip r:embed="rId3"/>
          <a:stretch>
            <a:fillRect/>
          </a:stretch>
        </p:blipFill>
        <p:spPr>
          <a:xfrm>
            <a:off x="5218554" y="209320"/>
            <a:ext cx="1428750" cy="523875"/>
          </a:xfrm>
          <a:prstGeom prst="rect">
            <a:avLst/>
          </a:prstGeom>
        </p:spPr>
      </p:pic>
      <p:pic>
        <p:nvPicPr>
          <p:cNvPr id="3" name="Picture 2" descr="A diagram of a ball and arrows pointing to a ball&#10;&#10;Description automatically generated with medium confidence">
            <a:extLst>
              <a:ext uri="{FF2B5EF4-FFF2-40B4-BE49-F238E27FC236}">
                <a16:creationId xmlns:a16="http://schemas.microsoft.com/office/drawing/2014/main" id="{C34C171B-D244-FAA7-9679-53274D1A3327}"/>
              </a:ext>
            </a:extLst>
          </p:cNvPr>
          <p:cNvPicPr>
            <a:picLocks noChangeAspect="1"/>
          </p:cNvPicPr>
          <p:nvPr/>
        </p:nvPicPr>
        <p:blipFill>
          <a:blip r:embed="rId4"/>
          <a:stretch>
            <a:fillRect/>
          </a:stretch>
        </p:blipFill>
        <p:spPr>
          <a:xfrm>
            <a:off x="979472" y="1395665"/>
            <a:ext cx="5667832" cy="3446182"/>
          </a:xfrm>
          <a:prstGeom prst="rect">
            <a:avLst/>
          </a:prstGeom>
        </p:spPr>
      </p:pic>
    </p:spTree>
    <p:extLst>
      <p:ext uri="{BB962C8B-B14F-4D97-AF65-F5344CB8AC3E}">
        <p14:creationId xmlns:p14="http://schemas.microsoft.com/office/powerpoint/2010/main" val="3303503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6" name="Google Shape;216;p33"/>
          <p:cNvSpPr/>
          <p:nvPr/>
        </p:nvSpPr>
        <p:spPr>
          <a:xfrm>
            <a:off x="6732125"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3"/>
          <p:cNvSpPr/>
          <p:nvPr/>
        </p:nvSpPr>
        <p:spPr>
          <a:xfrm>
            <a:off x="7951325" y="257175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2BED4887-9E67-3CF4-7609-154A7F1DE959}"/>
              </a:ext>
            </a:extLst>
          </p:cNvPr>
          <p:cNvSpPr txBox="1"/>
          <p:nvPr/>
        </p:nvSpPr>
        <p:spPr>
          <a:xfrm>
            <a:off x="600764" y="209320"/>
            <a:ext cx="1189822" cy="707886"/>
          </a:xfrm>
          <a:prstGeom prst="rect">
            <a:avLst/>
          </a:prstGeom>
          <a:noFill/>
        </p:spPr>
        <p:txBody>
          <a:bodyPr wrap="square" rtlCol="0">
            <a:spAutoFit/>
          </a:bodyPr>
          <a:lstStyle/>
          <a:p>
            <a:r>
              <a:rPr lang="en-US" sz="4000" b="1" dirty="0">
                <a:solidFill>
                  <a:schemeClr val="bg2"/>
                </a:solidFill>
                <a:latin typeface="Montserrat" panose="00000500000000000000" pitchFamily="2" charset="0"/>
              </a:rPr>
              <a:t>01</a:t>
            </a:r>
            <a:endParaRPr lang="en-US" sz="7000" b="1" dirty="0">
              <a:solidFill>
                <a:schemeClr val="bg2"/>
              </a:solidFill>
              <a:latin typeface="Montserrat" panose="00000500000000000000" pitchFamily="2" charset="0"/>
            </a:endParaRPr>
          </a:p>
        </p:txBody>
      </p:sp>
      <p:sp>
        <p:nvSpPr>
          <p:cNvPr id="10" name="TextBox 9">
            <a:extLst>
              <a:ext uri="{FF2B5EF4-FFF2-40B4-BE49-F238E27FC236}">
                <a16:creationId xmlns:a16="http://schemas.microsoft.com/office/drawing/2014/main" id="{67439E71-2335-D8ED-4674-F618D57F07E7}"/>
              </a:ext>
            </a:extLst>
          </p:cNvPr>
          <p:cNvSpPr txBox="1"/>
          <p:nvPr/>
        </p:nvSpPr>
        <p:spPr>
          <a:xfrm>
            <a:off x="1324025" y="298506"/>
            <a:ext cx="2539043" cy="523220"/>
          </a:xfrm>
          <a:prstGeom prst="rect">
            <a:avLst/>
          </a:prstGeom>
          <a:noFill/>
        </p:spPr>
        <p:txBody>
          <a:bodyPr wrap="square">
            <a:spAutoFit/>
          </a:bodyPr>
          <a:lstStyle/>
          <a:p>
            <a:r>
              <a:rPr kumimoji="0" lang="en-US" sz="2800" b="1" i="0" u="none" strike="noStrike" kern="0" cap="none" spc="0" normalizeH="0" baseline="0" noProof="0" dirty="0">
                <a:ln>
                  <a:noFill/>
                </a:ln>
                <a:solidFill>
                  <a:srgbClr val="6E2770"/>
                </a:solidFill>
                <a:effectLst/>
                <a:uLnTx/>
                <a:uFillTx/>
                <a:latin typeface="Montserrat"/>
                <a:sym typeface="Montserrat"/>
              </a:rPr>
              <a:t>Introduction</a:t>
            </a:r>
            <a:endParaRPr lang="en-US" sz="1800" dirty="0"/>
          </a:p>
        </p:txBody>
      </p:sp>
      <p:pic>
        <p:nvPicPr>
          <p:cNvPr id="12" name="Picture 11" descr="A purple ribbon with red text&#10;&#10;Description automatically generated">
            <a:extLst>
              <a:ext uri="{FF2B5EF4-FFF2-40B4-BE49-F238E27FC236}">
                <a16:creationId xmlns:a16="http://schemas.microsoft.com/office/drawing/2014/main" id="{B7164F1E-0496-A934-7E51-C8F676CA7BE9}"/>
              </a:ext>
            </a:extLst>
          </p:cNvPr>
          <p:cNvPicPr>
            <a:picLocks noChangeAspect="1"/>
          </p:cNvPicPr>
          <p:nvPr/>
        </p:nvPicPr>
        <p:blipFill>
          <a:blip r:embed="rId3"/>
          <a:stretch>
            <a:fillRect/>
          </a:stretch>
        </p:blipFill>
        <p:spPr>
          <a:xfrm>
            <a:off x="5064316" y="209320"/>
            <a:ext cx="1428750" cy="523875"/>
          </a:xfrm>
          <a:prstGeom prst="rect">
            <a:avLst/>
          </a:prstGeom>
        </p:spPr>
      </p:pic>
      <p:sp>
        <p:nvSpPr>
          <p:cNvPr id="14" name="TextBox 13">
            <a:extLst>
              <a:ext uri="{FF2B5EF4-FFF2-40B4-BE49-F238E27FC236}">
                <a16:creationId xmlns:a16="http://schemas.microsoft.com/office/drawing/2014/main" id="{07A13C88-3BCA-E5A6-D979-1980D9897C6F}"/>
              </a:ext>
            </a:extLst>
          </p:cNvPr>
          <p:cNvSpPr txBox="1"/>
          <p:nvPr/>
        </p:nvSpPr>
        <p:spPr>
          <a:xfrm>
            <a:off x="600764" y="1417438"/>
            <a:ext cx="6219136" cy="2862322"/>
          </a:xfrm>
          <a:prstGeom prst="rect">
            <a:avLst/>
          </a:prstGeom>
          <a:noFill/>
        </p:spPr>
        <p:txBody>
          <a:bodyPr wrap="square" rtlCol="0">
            <a:spAutoFit/>
          </a:bodyPr>
          <a:lstStyle/>
          <a:p>
            <a:r>
              <a:rPr lang="en-US" sz="1800" dirty="0">
                <a:solidFill>
                  <a:schemeClr val="tx1"/>
                </a:solidFill>
                <a:latin typeface="Montserrat" panose="00000500000000000000" pitchFamily="2" charset="0"/>
              </a:rPr>
              <a:t>we can define a robot as an </a:t>
            </a:r>
            <a:r>
              <a:rPr lang="en-US" sz="1800" dirty="0">
                <a:solidFill>
                  <a:schemeClr val="accent3"/>
                </a:solidFill>
                <a:latin typeface="Montserrat" panose="00000500000000000000" pitchFamily="2" charset="0"/>
              </a:rPr>
              <a:t>artificial system</a:t>
            </a:r>
            <a:r>
              <a:rPr lang="en-US" sz="1800" dirty="0">
                <a:solidFill>
                  <a:schemeClr val="tx1"/>
                </a:solidFill>
                <a:latin typeface="Montserrat" panose="00000500000000000000" pitchFamily="2" charset="0"/>
              </a:rPr>
              <a:t> that:</a:t>
            </a:r>
          </a:p>
          <a:p>
            <a:endParaRPr lang="en-US" sz="1800" dirty="0">
              <a:solidFill>
                <a:schemeClr val="tx1"/>
              </a:solidFill>
              <a:latin typeface="Montserrat" panose="00000500000000000000" pitchFamily="2" charset="0"/>
            </a:endParaRPr>
          </a:p>
          <a:p>
            <a:r>
              <a:rPr lang="en-US" sz="1800" dirty="0">
                <a:solidFill>
                  <a:schemeClr val="accent3"/>
                </a:solidFill>
                <a:latin typeface="Montserrat" panose="00000500000000000000" pitchFamily="2" charset="0"/>
              </a:rPr>
              <a:t>● </a:t>
            </a:r>
            <a:r>
              <a:rPr lang="en-US" sz="1800" dirty="0">
                <a:solidFill>
                  <a:schemeClr val="tx1"/>
                </a:solidFill>
                <a:latin typeface="Montserrat" panose="00000500000000000000" pitchFamily="2" charset="0"/>
              </a:rPr>
              <a:t>has a </a:t>
            </a:r>
            <a:r>
              <a:rPr lang="en-US" sz="1800" b="1" dirty="0">
                <a:solidFill>
                  <a:schemeClr val="bg2"/>
                </a:solidFill>
                <a:latin typeface="Montserrat" panose="00000500000000000000" pitchFamily="2" charset="0"/>
              </a:rPr>
              <a:t>physical</a:t>
            </a:r>
            <a:r>
              <a:rPr lang="en-US" sz="1800" dirty="0">
                <a:solidFill>
                  <a:schemeClr val="bg2"/>
                </a:solidFill>
                <a:latin typeface="Montserrat" panose="00000500000000000000" pitchFamily="2" charset="0"/>
              </a:rPr>
              <a:t> </a:t>
            </a:r>
            <a:r>
              <a:rPr lang="en-US" sz="1800" b="1" dirty="0">
                <a:solidFill>
                  <a:schemeClr val="bg2"/>
                </a:solidFill>
                <a:latin typeface="Montserrat" panose="00000500000000000000" pitchFamily="2" charset="0"/>
              </a:rPr>
              <a:t>body</a:t>
            </a:r>
            <a:r>
              <a:rPr lang="en-US" sz="1800" dirty="0">
                <a:solidFill>
                  <a:schemeClr val="tx1"/>
                </a:solidFill>
                <a:latin typeface="Montserrat" panose="00000500000000000000" pitchFamily="2" charset="0"/>
              </a:rPr>
              <a:t> that includes </a:t>
            </a:r>
            <a:r>
              <a:rPr lang="en-US" sz="1800" b="1" dirty="0">
                <a:solidFill>
                  <a:schemeClr val="bg2"/>
                </a:solidFill>
                <a:latin typeface="Montserrat" panose="00000500000000000000" pitchFamily="2" charset="0"/>
              </a:rPr>
              <a:t>actuators</a:t>
            </a:r>
            <a:r>
              <a:rPr lang="en-US" sz="1800" dirty="0">
                <a:solidFill>
                  <a:schemeClr val="tx1"/>
                </a:solidFill>
                <a:latin typeface="Montserrat" panose="00000500000000000000" pitchFamily="2" charset="0"/>
              </a:rPr>
              <a:t>, </a:t>
            </a:r>
            <a:r>
              <a:rPr lang="en-US" sz="1800" b="1" dirty="0">
                <a:solidFill>
                  <a:schemeClr val="bg2"/>
                </a:solidFill>
                <a:latin typeface="Montserrat" panose="00000500000000000000" pitchFamily="2" charset="0"/>
              </a:rPr>
              <a:t>sensors</a:t>
            </a:r>
            <a:r>
              <a:rPr lang="en-US" sz="1800" dirty="0">
                <a:solidFill>
                  <a:schemeClr val="tx1"/>
                </a:solidFill>
                <a:latin typeface="Montserrat" panose="00000500000000000000" pitchFamily="2" charset="0"/>
              </a:rPr>
              <a:t>, and a </a:t>
            </a:r>
            <a:r>
              <a:rPr lang="en-US" sz="1800" b="1" dirty="0">
                <a:solidFill>
                  <a:schemeClr val="bg2"/>
                </a:solidFill>
                <a:latin typeface="Montserrat" panose="00000500000000000000" pitchFamily="2" charset="0"/>
              </a:rPr>
              <a:t>brain</a:t>
            </a:r>
            <a:r>
              <a:rPr lang="en-US" sz="1800" dirty="0">
                <a:solidFill>
                  <a:schemeClr val="tx1"/>
                </a:solidFill>
                <a:latin typeface="Montserrat" panose="00000500000000000000" pitchFamily="2" charset="0"/>
              </a:rPr>
              <a:t>.</a:t>
            </a:r>
          </a:p>
          <a:p>
            <a:endParaRPr lang="en-US" sz="1800" dirty="0">
              <a:solidFill>
                <a:schemeClr val="tx1"/>
              </a:solidFill>
              <a:latin typeface="Montserrat" panose="00000500000000000000" pitchFamily="2" charset="0"/>
            </a:endParaRPr>
          </a:p>
          <a:p>
            <a:r>
              <a:rPr lang="en-US" sz="1800" dirty="0">
                <a:solidFill>
                  <a:schemeClr val="accent3"/>
                </a:solidFill>
                <a:latin typeface="Montserrat" panose="00000500000000000000" pitchFamily="2" charset="0"/>
              </a:rPr>
              <a:t>● </a:t>
            </a:r>
            <a:r>
              <a:rPr lang="en-US" sz="1800" dirty="0">
                <a:solidFill>
                  <a:schemeClr val="tx1"/>
                </a:solidFill>
                <a:latin typeface="Montserrat" panose="00000500000000000000" pitchFamily="2" charset="0"/>
              </a:rPr>
              <a:t>situated in a physical environment and eventually in a social environment including other robots and/or humans.</a:t>
            </a:r>
          </a:p>
          <a:p>
            <a:endParaRPr lang="en-US" sz="1800" dirty="0">
              <a:solidFill>
                <a:schemeClr val="tx1"/>
              </a:solidFill>
              <a:latin typeface="Montserrat" panose="00000500000000000000" pitchFamily="2" charset="0"/>
            </a:endParaRPr>
          </a:p>
          <a:p>
            <a:r>
              <a:rPr lang="en-US" sz="1800" dirty="0">
                <a:solidFill>
                  <a:schemeClr val="accent3"/>
                </a:solidFill>
                <a:latin typeface="Montserrat" panose="00000500000000000000" pitchFamily="2" charset="0"/>
              </a:rPr>
              <a:t>● </a:t>
            </a:r>
            <a:r>
              <a:rPr lang="en-US" sz="1800" dirty="0">
                <a:solidFill>
                  <a:schemeClr val="tx1"/>
                </a:solidFill>
                <a:latin typeface="Montserrat" panose="00000500000000000000" pitchFamily="2" charset="0"/>
              </a:rPr>
              <a:t>exhibits a behavior performing a function.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3"/>
          <p:cNvSpPr txBox="1">
            <a:spLocks noGrp="1"/>
          </p:cNvSpPr>
          <p:nvPr>
            <p:ph type="title"/>
          </p:nvPr>
        </p:nvSpPr>
        <p:spPr>
          <a:xfrm>
            <a:off x="360761" y="2216425"/>
            <a:ext cx="5566314" cy="15578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dirty="0"/>
              <a:t>Programming</a:t>
            </a:r>
          </a:p>
        </p:txBody>
      </p:sp>
      <p:sp>
        <p:nvSpPr>
          <p:cNvPr id="499" name="Google Shape;499;p53"/>
          <p:cNvSpPr txBox="1">
            <a:spLocks noGrp="1"/>
          </p:cNvSpPr>
          <p:nvPr>
            <p:ph type="title" idx="2"/>
          </p:nvPr>
        </p:nvSpPr>
        <p:spPr>
          <a:xfrm>
            <a:off x="537030" y="1418933"/>
            <a:ext cx="1379904" cy="11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p>
        </p:txBody>
      </p:sp>
      <p:pic>
        <p:nvPicPr>
          <p:cNvPr id="7" name="Picture 6" descr="A purple ribbon with red text&#10;&#10;Description automatically generated">
            <a:extLst>
              <a:ext uri="{FF2B5EF4-FFF2-40B4-BE49-F238E27FC236}">
                <a16:creationId xmlns:a16="http://schemas.microsoft.com/office/drawing/2014/main" id="{B63A9093-C319-A8E1-CC62-54E1998BB973}"/>
              </a:ext>
            </a:extLst>
          </p:cNvPr>
          <p:cNvPicPr>
            <a:picLocks noChangeAspect="1"/>
          </p:cNvPicPr>
          <p:nvPr/>
        </p:nvPicPr>
        <p:blipFill>
          <a:blip r:embed="rId3"/>
          <a:stretch>
            <a:fillRect/>
          </a:stretch>
        </p:blipFill>
        <p:spPr>
          <a:xfrm>
            <a:off x="5212700" y="-723616"/>
            <a:ext cx="1428750" cy="523875"/>
          </a:xfrm>
          <a:prstGeom prst="rect">
            <a:avLst/>
          </a:prstGeom>
        </p:spPr>
      </p:pic>
      <p:pic>
        <p:nvPicPr>
          <p:cNvPr id="2" name="Picture 1" descr="A blue square with white text and a symbol&#10;&#10;Description automatically generated">
            <a:extLst>
              <a:ext uri="{FF2B5EF4-FFF2-40B4-BE49-F238E27FC236}">
                <a16:creationId xmlns:a16="http://schemas.microsoft.com/office/drawing/2014/main" id="{BE4E8620-731C-B19F-016C-B87AD80E5B1B}"/>
              </a:ext>
            </a:extLst>
          </p:cNvPr>
          <p:cNvPicPr>
            <a:picLocks noChangeAspect="1"/>
          </p:cNvPicPr>
          <p:nvPr/>
        </p:nvPicPr>
        <p:blipFill>
          <a:blip r:embed="rId4"/>
          <a:stretch>
            <a:fillRect/>
          </a:stretch>
        </p:blipFill>
        <p:spPr>
          <a:xfrm>
            <a:off x="-3006036" y="3663800"/>
            <a:ext cx="1479700" cy="1479700"/>
          </a:xfrm>
          <a:prstGeom prst="rect">
            <a:avLst/>
          </a:prstGeom>
        </p:spPr>
      </p:pic>
      <p:sp>
        <p:nvSpPr>
          <p:cNvPr id="4" name="Google Shape;497;p53">
            <a:extLst>
              <a:ext uri="{FF2B5EF4-FFF2-40B4-BE49-F238E27FC236}">
                <a16:creationId xmlns:a16="http://schemas.microsoft.com/office/drawing/2014/main" id="{E68949A1-CD9D-C7E8-558D-8DCE05A50BFE}"/>
              </a:ext>
            </a:extLst>
          </p:cNvPr>
          <p:cNvSpPr txBox="1">
            <a:spLocks/>
          </p:cNvSpPr>
          <p:nvPr/>
        </p:nvSpPr>
        <p:spPr>
          <a:xfrm>
            <a:off x="-4427466" y="1418933"/>
            <a:ext cx="5566314" cy="15578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a:buNone/>
              <a:defRPr sz="47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9pPr>
          </a:lstStyle>
          <a:p>
            <a:r>
              <a:rPr lang="en-US" sz="4000"/>
              <a:t>Programming</a:t>
            </a:r>
            <a:endParaRPr lang="en-US" sz="4000" dirty="0"/>
          </a:p>
        </p:txBody>
      </p:sp>
      <p:sp>
        <p:nvSpPr>
          <p:cNvPr id="5" name="Google Shape;499;p53">
            <a:extLst>
              <a:ext uri="{FF2B5EF4-FFF2-40B4-BE49-F238E27FC236}">
                <a16:creationId xmlns:a16="http://schemas.microsoft.com/office/drawing/2014/main" id="{74855148-A63C-B1FB-351F-D536E1617496}"/>
              </a:ext>
            </a:extLst>
          </p:cNvPr>
          <p:cNvSpPr txBox="1">
            <a:spLocks/>
          </p:cNvSpPr>
          <p:nvPr/>
        </p:nvSpPr>
        <p:spPr>
          <a:xfrm>
            <a:off x="-4251197" y="621441"/>
            <a:ext cx="1379904" cy="114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7200"/>
              <a:buFont typeface="Montserrat"/>
              <a:buNone/>
              <a:defRPr sz="7200" b="1" i="0" u="none" strike="noStrike" cap="none">
                <a:solidFill>
                  <a:schemeClr val="dk2"/>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7200"/>
              <a:buFont typeface="Montserrat"/>
              <a:buNone/>
              <a:defRPr sz="72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7200"/>
              <a:buFont typeface="Montserrat"/>
              <a:buNone/>
              <a:defRPr sz="72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7200"/>
              <a:buFont typeface="Montserrat"/>
              <a:buNone/>
              <a:defRPr sz="72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7200"/>
              <a:buFont typeface="Montserrat"/>
              <a:buNone/>
              <a:defRPr sz="72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7200"/>
              <a:buFont typeface="Montserrat"/>
              <a:buNone/>
              <a:defRPr sz="72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7200"/>
              <a:buFont typeface="Montserrat"/>
              <a:buNone/>
              <a:defRPr sz="72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7200"/>
              <a:buFont typeface="Montserrat"/>
              <a:buNone/>
              <a:defRPr sz="72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7200"/>
              <a:buFont typeface="Montserrat"/>
              <a:buNone/>
              <a:defRPr sz="7200" b="1" i="0" u="none" strike="noStrike" cap="none">
                <a:solidFill>
                  <a:schemeClr val="dk1"/>
                </a:solidFill>
                <a:latin typeface="Montserrat"/>
                <a:ea typeface="Montserrat"/>
                <a:cs typeface="Montserrat"/>
                <a:sym typeface="Montserrat"/>
              </a:defRPr>
            </a:lvl9pPr>
          </a:lstStyle>
          <a:p>
            <a:r>
              <a:rPr lang="en"/>
              <a:t>03</a:t>
            </a:r>
            <a:endParaRPr lang="en" dirty="0"/>
          </a:p>
        </p:txBody>
      </p:sp>
      <p:pic>
        <p:nvPicPr>
          <p:cNvPr id="6" name="Picture 5" descr="A blue square with a white and blue arrow and a white c&#10;&#10;Description automatically generated">
            <a:extLst>
              <a:ext uri="{FF2B5EF4-FFF2-40B4-BE49-F238E27FC236}">
                <a16:creationId xmlns:a16="http://schemas.microsoft.com/office/drawing/2014/main" id="{34D9EE7E-AD75-D427-7AAD-201727E0369E}"/>
              </a:ext>
            </a:extLst>
          </p:cNvPr>
          <p:cNvPicPr>
            <a:picLocks noChangeAspect="1"/>
          </p:cNvPicPr>
          <p:nvPr/>
        </p:nvPicPr>
        <p:blipFill>
          <a:blip r:embed="rId5"/>
          <a:stretch>
            <a:fillRect/>
          </a:stretch>
        </p:blipFill>
        <p:spPr>
          <a:xfrm>
            <a:off x="658011" y="6777111"/>
            <a:ext cx="1479701" cy="1479701"/>
          </a:xfrm>
          <a:prstGeom prst="rect">
            <a:avLst/>
          </a:prstGeom>
        </p:spPr>
      </p:pic>
      <p:pic>
        <p:nvPicPr>
          <p:cNvPr id="8" name="Picture 7" descr="A red and white logo&#10;&#10;Description automatically generated">
            <a:extLst>
              <a:ext uri="{FF2B5EF4-FFF2-40B4-BE49-F238E27FC236}">
                <a16:creationId xmlns:a16="http://schemas.microsoft.com/office/drawing/2014/main" id="{60D8CD25-41C2-B847-50E5-FCB93778981B}"/>
              </a:ext>
            </a:extLst>
          </p:cNvPr>
          <p:cNvPicPr>
            <a:picLocks noChangeAspect="1"/>
          </p:cNvPicPr>
          <p:nvPr/>
        </p:nvPicPr>
        <p:blipFill>
          <a:blip r:embed="rId6"/>
          <a:stretch>
            <a:fillRect/>
          </a:stretch>
        </p:blipFill>
        <p:spPr>
          <a:xfrm>
            <a:off x="5652485" y="7860955"/>
            <a:ext cx="1353803" cy="541521"/>
          </a:xfrm>
          <a:prstGeom prst="rect">
            <a:avLst/>
          </a:prstGeom>
          <a:ln>
            <a:noFill/>
          </a:ln>
          <a:effectLst>
            <a:outerShdw blurRad="292100" dist="139700" dir="2700000" algn="tl" rotWithShape="0">
              <a:srgbClr val="333333">
                <a:alpha val="65000"/>
              </a:srgbClr>
            </a:outerShdw>
          </a:effectLst>
        </p:spPr>
      </p:pic>
      <p:pic>
        <p:nvPicPr>
          <p:cNvPr id="9" name="Picture 8" descr="A black and white logo&#10;&#10;Description automatically generated">
            <a:extLst>
              <a:ext uri="{FF2B5EF4-FFF2-40B4-BE49-F238E27FC236}">
                <a16:creationId xmlns:a16="http://schemas.microsoft.com/office/drawing/2014/main" id="{B30D9FA5-B124-4D22-93E9-0DE8EE502409}"/>
              </a:ext>
            </a:extLst>
          </p:cNvPr>
          <p:cNvPicPr>
            <a:picLocks noChangeAspect="1"/>
          </p:cNvPicPr>
          <p:nvPr/>
        </p:nvPicPr>
        <p:blipFill>
          <a:blip r:embed="rId7"/>
          <a:srcRect t="29695" r="-42" b="29695"/>
          <a:stretch/>
        </p:blipFill>
        <p:spPr>
          <a:xfrm>
            <a:off x="7238188" y="7849397"/>
            <a:ext cx="1905812" cy="541521"/>
          </a:xfrm>
          <a:prstGeom prst="rect">
            <a:avLst/>
          </a:prstGeom>
        </p:spPr>
      </p:pic>
      <p:pic>
        <p:nvPicPr>
          <p:cNvPr id="10" name="Picture 9" descr="A black background with white text&#10;&#10;Description automatically generated">
            <a:extLst>
              <a:ext uri="{FF2B5EF4-FFF2-40B4-BE49-F238E27FC236}">
                <a16:creationId xmlns:a16="http://schemas.microsoft.com/office/drawing/2014/main" id="{BE6B8137-139E-475E-9704-2F5698E5F5BA}"/>
              </a:ext>
            </a:extLst>
          </p:cNvPr>
          <p:cNvPicPr>
            <a:picLocks noChangeAspect="1"/>
          </p:cNvPicPr>
          <p:nvPr/>
        </p:nvPicPr>
        <p:blipFill>
          <a:blip r:embed="rId8"/>
          <a:stretch>
            <a:fillRect/>
          </a:stretch>
        </p:blipFill>
        <p:spPr>
          <a:xfrm>
            <a:off x="5652485" y="6338670"/>
            <a:ext cx="3175724" cy="1041637"/>
          </a:xfrm>
          <a:prstGeom prst="rect">
            <a:avLst/>
          </a:prstGeom>
        </p:spPr>
      </p:pic>
    </p:spTree>
    <p:extLst>
      <p:ext uri="{BB962C8B-B14F-4D97-AF65-F5344CB8AC3E}">
        <p14:creationId xmlns:p14="http://schemas.microsoft.com/office/powerpoint/2010/main" val="3603027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6" name="Google Shape;216;p33"/>
          <p:cNvSpPr/>
          <p:nvPr/>
        </p:nvSpPr>
        <p:spPr>
          <a:xfrm>
            <a:off x="6732125"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3"/>
          <p:cNvSpPr/>
          <p:nvPr/>
        </p:nvSpPr>
        <p:spPr>
          <a:xfrm>
            <a:off x="7951325" y="257175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2BED4887-9E67-3CF4-7609-154A7F1DE959}"/>
              </a:ext>
            </a:extLst>
          </p:cNvPr>
          <p:cNvSpPr txBox="1"/>
          <p:nvPr/>
        </p:nvSpPr>
        <p:spPr>
          <a:xfrm>
            <a:off x="600764" y="209320"/>
            <a:ext cx="1189822" cy="707886"/>
          </a:xfrm>
          <a:prstGeom prst="rect">
            <a:avLst/>
          </a:prstGeom>
          <a:noFill/>
        </p:spPr>
        <p:txBody>
          <a:bodyPr wrap="square" rtlCol="0">
            <a:spAutoFit/>
          </a:bodyPr>
          <a:lstStyle/>
          <a:p>
            <a:r>
              <a:rPr lang="en-US" sz="4000" b="1" dirty="0">
                <a:solidFill>
                  <a:schemeClr val="bg2"/>
                </a:solidFill>
                <a:latin typeface="Montserrat" panose="00000500000000000000" pitchFamily="2" charset="0"/>
              </a:rPr>
              <a:t>03</a:t>
            </a:r>
            <a:endParaRPr lang="en-US" sz="7000" b="1" dirty="0">
              <a:solidFill>
                <a:schemeClr val="bg2"/>
              </a:solidFill>
              <a:latin typeface="Montserrat" panose="00000500000000000000" pitchFamily="2" charset="0"/>
            </a:endParaRPr>
          </a:p>
        </p:txBody>
      </p:sp>
      <p:sp>
        <p:nvSpPr>
          <p:cNvPr id="10" name="TextBox 9">
            <a:extLst>
              <a:ext uri="{FF2B5EF4-FFF2-40B4-BE49-F238E27FC236}">
                <a16:creationId xmlns:a16="http://schemas.microsoft.com/office/drawing/2014/main" id="{67439E71-2335-D8ED-4674-F618D57F07E7}"/>
              </a:ext>
            </a:extLst>
          </p:cNvPr>
          <p:cNvSpPr txBox="1"/>
          <p:nvPr/>
        </p:nvSpPr>
        <p:spPr>
          <a:xfrm>
            <a:off x="1349425" y="311206"/>
            <a:ext cx="3897970" cy="523220"/>
          </a:xfrm>
          <a:prstGeom prst="rect">
            <a:avLst/>
          </a:prstGeom>
          <a:noFill/>
        </p:spPr>
        <p:txBody>
          <a:bodyPr wrap="square">
            <a:spAutoFit/>
          </a:bodyPr>
          <a:lstStyle/>
          <a:p>
            <a:r>
              <a:rPr kumimoji="0" lang="en-US" sz="2800" b="1" i="0" u="none" strike="noStrike" kern="0" cap="none" spc="0" normalizeH="0" baseline="0" noProof="0" dirty="0">
                <a:ln>
                  <a:noFill/>
                </a:ln>
                <a:solidFill>
                  <a:srgbClr val="6E2770"/>
                </a:solidFill>
                <a:effectLst/>
                <a:uLnTx/>
                <a:uFillTx/>
                <a:latin typeface="Montserrat"/>
                <a:sym typeface="Montserrat"/>
              </a:rPr>
              <a:t>Programming</a:t>
            </a:r>
            <a:endParaRPr lang="en-US" sz="1800" dirty="0"/>
          </a:p>
        </p:txBody>
      </p:sp>
      <p:pic>
        <p:nvPicPr>
          <p:cNvPr id="12" name="Picture 11" descr="A purple ribbon with red text&#10;&#10;Description automatically generated">
            <a:extLst>
              <a:ext uri="{FF2B5EF4-FFF2-40B4-BE49-F238E27FC236}">
                <a16:creationId xmlns:a16="http://schemas.microsoft.com/office/drawing/2014/main" id="{B7164F1E-0496-A934-7E51-C8F676CA7BE9}"/>
              </a:ext>
            </a:extLst>
          </p:cNvPr>
          <p:cNvPicPr>
            <a:picLocks noChangeAspect="1"/>
          </p:cNvPicPr>
          <p:nvPr/>
        </p:nvPicPr>
        <p:blipFill>
          <a:blip r:embed="rId3"/>
          <a:stretch>
            <a:fillRect/>
          </a:stretch>
        </p:blipFill>
        <p:spPr>
          <a:xfrm>
            <a:off x="5218554" y="209320"/>
            <a:ext cx="1428750" cy="523875"/>
          </a:xfrm>
          <a:prstGeom prst="rect">
            <a:avLst/>
          </a:prstGeom>
        </p:spPr>
      </p:pic>
      <p:sp>
        <p:nvSpPr>
          <p:cNvPr id="14" name="TextBox 13">
            <a:extLst>
              <a:ext uri="{FF2B5EF4-FFF2-40B4-BE49-F238E27FC236}">
                <a16:creationId xmlns:a16="http://schemas.microsoft.com/office/drawing/2014/main" id="{07A13C88-3BCA-E5A6-D979-1980D9897C6F}"/>
              </a:ext>
            </a:extLst>
          </p:cNvPr>
          <p:cNvSpPr txBox="1"/>
          <p:nvPr/>
        </p:nvSpPr>
        <p:spPr>
          <a:xfrm>
            <a:off x="600764" y="1417438"/>
            <a:ext cx="5711136" cy="2862322"/>
          </a:xfrm>
          <a:prstGeom prst="rect">
            <a:avLst/>
          </a:prstGeom>
          <a:noFill/>
        </p:spPr>
        <p:txBody>
          <a:bodyPr wrap="square" rtlCol="0">
            <a:spAutoFit/>
          </a:bodyPr>
          <a:lstStyle/>
          <a:p>
            <a:r>
              <a:rPr lang="en-US" sz="1800" dirty="0">
                <a:latin typeface="Montserrat" panose="00000500000000000000" pitchFamily="2" charset="0"/>
              </a:rPr>
              <a:t>I would like to talk about c/</a:t>
            </a:r>
            <a:r>
              <a:rPr lang="en-US" sz="1800" dirty="0" err="1">
                <a:latin typeface="Montserrat" panose="00000500000000000000" pitchFamily="2" charset="0"/>
              </a:rPr>
              <a:t>c++</a:t>
            </a:r>
            <a:r>
              <a:rPr lang="en-US" sz="1800" dirty="0">
                <a:latin typeface="Montserrat" panose="00000500000000000000" pitchFamily="2" charset="0"/>
              </a:rPr>
              <a:t> </a:t>
            </a:r>
            <a:r>
              <a:rPr lang="en-US" sz="1800" dirty="0">
                <a:solidFill>
                  <a:schemeClr val="accent1"/>
                </a:solidFill>
                <a:latin typeface="Montserrat" panose="00000500000000000000" pitchFamily="2" charset="0"/>
              </a:rPr>
              <a:t>briefly</a:t>
            </a:r>
            <a:r>
              <a:rPr lang="en-US" sz="1800" dirty="0">
                <a:latin typeface="Montserrat" panose="00000500000000000000" pitchFamily="2" charset="0"/>
              </a:rPr>
              <a:t> in this workshop. But soon in the nearest future there will be a more in-depth and detailed workshop on </a:t>
            </a:r>
            <a:r>
              <a:rPr lang="en-US" sz="1800" b="1" dirty="0">
                <a:solidFill>
                  <a:schemeClr val="accent1"/>
                </a:solidFill>
                <a:latin typeface="Montserrat" panose="00000500000000000000" pitchFamily="2" charset="0"/>
              </a:rPr>
              <a:t>Arduino</a:t>
            </a:r>
            <a:r>
              <a:rPr lang="en-US" sz="1800" dirty="0">
                <a:latin typeface="Montserrat" panose="00000500000000000000" pitchFamily="2" charset="0"/>
              </a:rPr>
              <a:t> programming.</a:t>
            </a:r>
          </a:p>
          <a:p>
            <a:endParaRPr lang="en-US" sz="1800" dirty="0">
              <a:latin typeface="Montserrat" panose="00000500000000000000" pitchFamily="2" charset="0"/>
            </a:endParaRPr>
          </a:p>
          <a:p>
            <a:endParaRPr lang="en-US" sz="1800" dirty="0">
              <a:latin typeface="Montserrat" panose="00000500000000000000" pitchFamily="2" charset="0"/>
            </a:endParaRPr>
          </a:p>
          <a:p>
            <a:endParaRPr lang="en-US" sz="1800" dirty="0">
              <a:latin typeface="Montserrat" panose="00000500000000000000" pitchFamily="2" charset="0"/>
            </a:endParaRPr>
          </a:p>
          <a:p>
            <a:r>
              <a:rPr lang="en-US" sz="1800" dirty="0">
                <a:latin typeface="Montserrat" panose="00000500000000000000" pitchFamily="2" charset="0"/>
              </a:rPr>
              <a:t> </a:t>
            </a:r>
          </a:p>
          <a:p>
            <a:endParaRPr lang="en-US" sz="1800" dirty="0">
              <a:latin typeface="Montserrat" panose="00000500000000000000" pitchFamily="2" charset="0"/>
            </a:endParaRPr>
          </a:p>
          <a:p>
            <a:endParaRPr lang="en-US" sz="1800" dirty="0">
              <a:latin typeface="Montserrat" panose="00000500000000000000" pitchFamily="2" charset="0"/>
            </a:endParaRPr>
          </a:p>
        </p:txBody>
      </p:sp>
      <p:pic>
        <p:nvPicPr>
          <p:cNvPr id="2" name="Picture 1" descr="A blue square with white text and a symbol&#10;&#10;Description automatically generated">
            <a:extLst>
              <a:ext uri="{FF2B5EF4-FFF2-40B4-BE49-F238E27FC236}">
                <a16:creationId xmlns:a16="http://schemas.microsoft.com/office/drawing/2014/main" id="{84713E2A-80C4-C9AA-3DC4-1005372B89C6}"/>
              </a:ext>
            </a:extLst>
          </p:cNvPr>
          <p:cNvPicPr>
            <a:picLocks noChangeAspect="1"/>
          </p:cNvPicPr>
          <p:nvPr/>
        </p:nvPicPr>
        <p:blipFill>
          <a:blip r:embed="rId4"/>
          <a:stretch>
            <a:fillRect/>
          </a:stretch>
        </p:blipFill>
        <p:spPr>
          <a:xfrm>
            <a:off x="458757" y="2800060"/>
            <a:ext cx="1479700" cy="1479700"/>
          </a:xfrm>
          <a:prstGeom prst="rect">
            <a:avLst/>
          </a:prstGeom>
        </p:spPr>
      </p:pic>
      <p:pic>
        <p:nvPicPr>
          <p:cNvPr id="8" name="Picture 7" descr="A blue square with a white and blue arrow and a white c&#10;&#10;Description automatically generated">
            <a:extLst>
              <a:ext uri="{FF2B5EF4-FFF2-40B4-BE49-F238E27FC236}">
                <a16:creationId xmlns:a16="http://schemas.microsoft.com/office/drawing/2014/main" id="{105F0A30-6B70-B69B-0398-D1B4D93F8B9B}"/>
              </a:ext>
            </a:extLst>
          </p:cNvPr>
          <p:cNvPicPr>
            <a:picLocks noChangeAspect="1"/>
          </p:cNvPicPr>
          <p:nvPr/>
        </p:nvPicPr>
        <p:blipFill>
          <a:blip r:embed="rId5"/>
          <a:stretch>
            <a:fillRect/>
          </a:stretch>
        </p:blipFill>
        <p:spPr>
          <a:xfrm>
            <a:off x="2179067" y="3302703"/>
            <a:ext cx="1479701" cy="1479701"/>
          </a:xfrm>
          <a:prstGeom prst="rect">
            <a:avLst/>
          </a:prstGeom>
        </p:spPr>
      </p:pic>
      <p:pic>
        <p:nvPicPr>
          <p:cNvPr id="11" name="Picture 10" descr="A red and white logo&#10;&#10;Description automatically generated">
            <a:extLst>
              <a:ext uri="{FF2B5EF4-FFF2-40B4-BE49-F238E27FC236}">
                <a16:creationId xmlns:a16="http://schemas.microsoft.com/office/drawing/2014/main" id="{0C23F689-7B13-AD0E-56AD-62F0EA4747A7}"/>
              </a:ext>
            </a:extLst>
          </p:cNvPr>
          <p:cNvPicPr>
            <a:picLocks noChangeAspect="1"/>
          </p:cNvPicPr>
          <p:nvPr/>
        </p:nvPicPr>
        <p:blipFill>
          <a:blip r:embed="rId6"/>
          <a:stretch>
            <a:fillRect/>
          </a:stretch>
        </p:blipFill>
        <p:spPr>
          <a:xfrm>
            <a:off x="4300085" y="4238471"/>
            <a:ext cx="1353803" cy="541521"/>
          </a:xfrm>
          <a:prstGeom prst="rect">
            <a:avLst/>
          </a:prstGeom>
          <a:ln>
            <a:noFill/>
          </a:ln>
          <a:effectLst>
            <a:outerShdw blurRad="292100" dist="139700" dir="2700000" algn="tl" rotWithShape="0">
              <a:srgbClr val="333333">
                <a:alpha val="65000"/>
              </a:srgbClr>
            </a:outerShdw>
          </a:effectLst>
        </p:spPr>
      </p:pic>
      <p:pic>
        <p:nvPicPr>
          <p:cNvPr id="13" name="Picture 12" descr="A black and white logo&#10;&#10;Description automatically generated">
            <a:extLst>
              <a:ext uri="{FF2B5EF4-FFF2-40B4-BE49-F238E27FC236}">
                <a16:creationId xmlns:a16="http://schemas.microsoft.com/office/drawing/2014/main" id="{8C82E2B0-2E10-C2BC-A4E2-7180EB342027}"/>
              </a:ext>
            </a:extLst>
          </p:cNvPr>
          <p:cNvPicPr>
            <a:picLocks noChangeAspect="1"/>
          </p:cNvPicPr>
          <p:nvPr/>
        </p:nvPicPr>
        <p:blipFill>
          <a:blip r:embed="rId7"/>
          <a:srcRect t="29695" r="-42" b="29695"/>
          <a:stretch/>
        </p:blipFill>
        <p:spPr>
          <a:xfrm>
            <a:off x="5885788" y="4226913"/>
            <a:ext cx="1905812" cy="541521"/>
          </a:xfrm>
          <a:prstGeom prst="rect">
            <a:avLst/>
          </a:prstGeom>
        </p:spPr>
      </p:pic>
      <p:pic>
        <p:nvPicPr>
          <p:cNvPr id="15" name="Picture 14" descr="A black background with white text&#10;&#10;Description automatically generated">
            <a:extLst>
              <a:ext uri="{FF2B5EF4-FFF2-40B4-BE49-F238E27FC236}">
                <a16:creationId xmlns:a16="http://schemas.microsoft.com/office/drawing/2014/main" id="{04CA3223-8CB0-15C6-5F11-CEE28526BA9D}"/>
              </a:ext>
            </a:extLst>
          </p:cNvPr>
          <p:cNvPicPr>
            <a:picLocks noChangeAspect="1"/>
          </p:cNvPicPr>
          <p:nvPr/>
        </p:nvPicPr>
        <p:blipFill>
          <a:blip r:embed="rId8"/>
          <a:stretch>
            <a:fillRect/>
          </a:stretch>
        </p:blipFill>
        <p:spPr>
          <a:xfrm>
            <a:off x="4300085" y="2716186"/>
            <a:ext cx="3175724" cy="1041637"/>
          </a:xfrm>
          <a:prstGeom prst="rect">
            <a:avLst/>
          </a:prstGeom>
        </p:spPr>
      </p:pic>
    </p:spTree>
    <p:extLst>
      <p:ext uri="{BB962C8B-B14F-4D97-AF65-F5344CB8AC3E}">
        <p14:creationId xmlns:p14="http://schemas.microsoft.com/office/powerpoint/2010/main" val="2330402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3"/>
          <p:cNvSpPr txBox="1">
            <a:spLocks noGrp="1"/>
          </p:cNvSpPr>
          <p:nvPr>
            <p:ph type="title"/>
          </p:nvPr>
        </p:nvSpPr>
        <p:spPr>
          <a:xfrm>
            <a:off x="749825" y="2116628"/>
            <a:ext cx="5566314" cy="15578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dirty="0"/>
              <a:t>Q&amp;A Session.</a:t>
            </a:r>
          </a:p>
        </p:txBody>
      </p:sp>
      <p:sp>
        <p:nvSpPr>
          <p:cNvPr id="499" name="Google Shape;499;p53"/>
          <p:cNvSpPr txBox="1">
            <a:spLocks noGrp="1"/>
          </p:cNvSpPr>
          <p:nvPr>
            <p:ph type="title" idx="2"/>
          </p:nvPr>
        </p:nvSpPr>
        <p:spPr>
          <a:xfrm>
            <a:off x="537029" y="1418933"/>
            <a:ext cx="1491795" cy="11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a:t>
            </a:r>
            <a:endParaRPr dirty="0"/>
          </a:p>
        </p:txBody>
      </p:sp>
      <p:pic>
        <p:nvPicPr>
          <p:cNvPr id="7" name="Picture 6" descr="A purple ribbon with red text&#10;&#10;Description automatically generated">
            <a:extLst>
              <a:ext uri="{FF2B5EF4-FFF2-40B4-BE49-F238E27FC236}">
                <a16:creationId xmlns:a16="http://schemas.microsoft.com/office/drawing/2014/main" id="{B63A9093-C319-A8E1-CC62-54E1998BB973}"/>
              </a:ext>
            </a:extLst>
          </p:cNvPr>
          <p:cNvPicPr>
            <a:picLocks noChangeAspect="1"/>
          </p:cNvPicPr>
          <p:nvPr/>
        </p:nvPicPr>
        <p:blipFill>
          <a:blip r:embed="rId3"/>
          <a:stretch>
            <a:fillRect/>
          </a:stretch>
        </p:blipFill>
        <p:spPr>
          <a:xfrm>
            <a:off x="5212700" y="-723616"/>
            <a:ext cx="1428750" cy="523875"/>
          </a:xfrm>
          <a:prstGeom prst="rect">
            <a:avLst/>
          </a:prstGeom>
        </p:spPr>
      </p:pic>
      <p:pic>
        <p:nvPicPr>
          <p:cNvPr id="2" name="Picture 1">
            <a:extLst>
              <a:ext uri="{FF2B5EF4-FFF2-40B4-BE49-F238E27FC236}">
                <a16:creationId xmlns:a16="http://schemas.microsoft.com/office/drawing/2014/main" id="{3075DFC2-C099-3E88-9E15-CC8D672252BF}"/>
              </a:ext>
            </a:extLst>
          </p:cNvPr>
          <p:cNvPicPr>
            <a:picLocks noChangeAspect="1"/>
          </p:cNvPicPr>
          <p:nvPr/>
        </p:nvPicPr>
        <p:blipFill>
          <a:blip r:embed="rId4"/>
          <a:stretch>
            <a:fillRect/>
          </a:stretch>
        </p:blipFill>
        <p:spPr>
          <a:xfrm>
            <a:off x="9562301" y="1028408"/>
            <a:ext cx="1352550" cy="390525"/>
          </a:xfrm>
          <a:prstGeom prst="rect">
            <a:avLst/>
          </a:prstGeom>
        </p:spPr>
      </p:pic>
    </p:spTree>
    <p:extLst>
      <p:ext uri="{BB962C8B-B14F-4D97-AF65-F5344CB8AC3E}">
        <p14:creationId xmlns:p14="http://schemas.microsoft.com/office/powerpoint/2010/main" val="1568554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10" name="Google Shape;648;p62">
            <a:extLst>
              <a:ext uri="{FF2B5EF4-FFF2-40B4-BE49-F238E27FC236}">
                <a16:creationId xmlns:a16="http://schemas.microsoft.com/office/drawing/2014/main" id="{2752F222-CE15-B044-7D16-2AFFCA6B6CEB}"/>
              </a:ext>
            </a:extLst>
          </p:cNvPr>
          <p:cNvSpPr txBox="1">
            <a:spLocks noGrp="1"/>
          </p:cNvSpPr>
          <p:nvPr>
            <p:ph type="title"/>
          </p:nvPr>
        </p:nvSpPr>
        <p:spPr>
          <a:xfrm>
            <a:off x="713225" y="445025"/>
            <a:ext cx="3858900" cy="13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Thanks</a:t>
            </a:r>
            <a:endParaRPr dirty="0"/>
          </a:p>
        </p:txBody>
      </p:sp>
      <p:sp>
        <p:nvSpPr>
          <p:cNvPr id="11" name="Google Shape;650;p62">
            <a:extLst>
              <a:ext uri="{FF2B5EF4-FFF2-40B4-BE49-F238E27FC236}">
                <a16:creationId xmlns:a16="http://schemas.microsoft.com/office/drawing/2014/main" id="{FB754803-5CBE-3B44-71B3-427B27BC040F}"/>
              </a:ext>
            </a:extLst>
          </p:cNvPr>
          <p:cNvSpPr/>
          <p:nvPr/>
        </p:nvSpPr>
        <p:spPr>
          <a:xfrm>
            <a:off x="823351" y="1450717"/>
            <a:ext cx="407383" cy="407383"/>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651;p62">
            <a:extLst>
              <a:ext uri="{FF2B5EF4-FFF2-40B4-BE49-F238E27FC236}">
                <a16:creationId xmlns:a16="http://schemas.microsoft.com/office/drawing/2014/main" id="{C93DDA3B-BFB1-7ADC-6BBD-689A0EF9F499}"/>
              </a:ext>
            </a:extLst>
          </p:cNvPr>
          <p:cNvGrpSpPr/>
          <p:nvPr/>
        </p:nvGrpSpPr>
        <p:grpSpPr>
          <a:xfrm>
            <a:off x="815080" y="1946415"/>
            <a:ext cx="407432" cy="407391"/>
            <a:chOff x="812101" y="2571761"/>
            <a:chExt cx="417066" cy="417024"/>
          </a:xfrm>
        </p:grpSpPr>
        <p:sp>
          <p:nvSpPr>
            <p:cNvPr id="13" name="Google Shape;652;p62">
              <a:extLst>
                <a:ext uri="{FF2B5EF4-FFF2-40B4-BE49-F238E27FC236}">
                  <a16:creationId xmlns:a16="http://schemas.microsoft.com/office/drawing/2014/main" id="{A3A61A85-5FCE-C6E5-78A4-358F2426EC1E}"/>
                </a:ext>
              </a:extLst>
            </p:cNvPr>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53;p62">
              <a:extLst>
                <a:ext uri="{FF2B5EF4-FFF2-40B4-BE49-F238E27FC236}">
                  <a16:creationId xmlns:a16="http://schemas.microsoft.com/office/drawing/2014/main" id="{B981E262-E6E0-DA54-7BFE-080D66967B82}"/>
                </a:ext>
              </a:extLst>
            </p:cNvPr>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54;p62">
              <a:extLst>
                <a:ext uri="{FF2B5EF4-FFF2-40B4-BE49-F238E27FC236}">
                  <a16:creationId xmlns:a16="http://schemas.microsoft.com/office/drawing/2014/main" id="{F769A7BA-E3F7-3C46-BCBD-64196B6318FF}"/>
                </a:ext>
              </a:extLst>
            </p:cNvPr>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55;p62">
              <a:extLst>
                <a:ext uri="{FF2B5EF4-FFF2-40B4-BE49-F238E27FC236}">
                  <a16:creationId xmlns:a16="http://schemas.microsoft.com/office/drawing/2014/main" id="{627EF8E7-BAF3-B3F2-D524-4B1F03FA2DC2}"/>
                </a:ext>
              </a:extLst>
            </p:cNvPr>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656;p62">
            <a:extLst>
              <a:ext uri="{FF2B5EF4-FFF2-40B4-BE49-F238E27FC236}">
                <a16:creationId xmlns:a16="http://schemas.microsoft.com/office/drawing/2014/main" id="{A7784B01-39FC-98B8-FE14-C73746DC05A9}"/>
              </a:ext>
            </a:extLst>
          </p:cNvPr>
          <p:cNvGrpSpPr/>
          <p:nvPr/>
        </p:nvGrpSpPr>
        <p:grpSpPr>
          <a:xfrm>
            <a:off x="817887" y="2431150"/>
            <a:ext cx="407391" cy="407391"/>
            <a:chOff x="1323129" y="2571761"/>
            <a:chExt cx="417024" cy="417024"/>
          </a:xfrm>
        </p:grpSpPr>
        <p:sp>
          <p:nvSpPr>
            <p:cNvPr id="18" name="Google Shape;657;p62">
              <a:extLst>
                <a:ext uri="{FF2B5EF4-FFF2-40B4-BE49-F238E27FC236}">
                  <a16:creationId xmlns:a16="http://schemas.microsoft.com/office/drawing/2014/main" id="{1465C90C-E476-302F-7E4C-DCA66F65239C}"/>
                </a:ext>
              </a:extLst>
            </p:cNvPr>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58;p62">
              <a:extLst>
                <a:ext uri="{FF2B5EF4-FFF2-40B4-BE49-F238E27FC236}">
                  <a16:creationId xmlns:a16="http://schemas.microsoft.com/office/drawing/2014/main" id="{10C6A5E2-3D4F-5753-3766-81B4BEDD1D9C}"/>
                </a:ext>
              </a:extLst>
            </p:cNvPr>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59;p62">
              <a:extLst>
                <a:ext uri="{FF2B5EF4-FFF2-40B4-BE49-F238E27FC236}">
                  <a16:creationId xmlns:a16="http://schemas.microsoft.com/office/drawing/2014/main" id="{4878788B-DA1A-3290-CB42-89D3B31B062B}"/>
                </a:ext>
              </a:extLst>
            </p:cNvPr>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60;p62">
              <a:extLst>
                <a:ext uri="{FF2B5EF4-FFF2-40B4-BE49-F238E27FC236}">
                  <a16:creationId xmlns:a16="http://schemas.microsoft.com/office/drawing/2014/main" id="{78C7527D-77F3-44B7-0A25-EEBB0AB3D150}"/>
                </a:ext>
              </a:extLst>
            </p:cNvPr>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TextBox 21">
            <a:extLst>
              <a:ext uri="{FF2B5EF4-FFF2-40B4-BE49-F238E27FC236}">
                <a16:creationId xmlns:a16="http://schemas.microsoft.com/office/drawing/2014/main" id="{A5D0C204-02A5-2A99-9439-55D8D082CA72}"/>
              </a:ext>
            </a:extLst>
          </p:cNvPr>
          <p:cNvSpPr txBox="1"/>
          <p:nvPr/>
        </p:nvSpPr>
        <p:spPr>
          <a:xfrm>
            <a:off x="862827" y="3839755"/>
            <a:ext cx="4572000" cy="646331"/>
          </a:xfrm>
          <a:prstGeom prst="rect">
            <a:avLst/>
          </a:prstGeom>
          <a:noFill/>
        </p:spPr>
        <p:txBody>
          <a:bodyPr wrap="square">
            <a:spAutoFit/>
          </a:bodyPr>
          <a:lstStyle/>
          <a:p>
            <a:r>
              <a:rPr lang="en-US" sz="1800" b="1" i="0" u="none" strike="noStrike" baseline="0" dirty="0">
                <a:solidFill>
                  <a:schemeClr val="bg2"/>
                </a:solidFill>
                <a:latin typeface="Montserrat" panose="00000500000000000000" pitchFamily="2" charset="0"/>
              </a:rPr>
              <a:t>BAU-RAS</a:t>
            </a:r>
            <a:r>
              <a:rPr lang="en-US" sz="1800" b="1" i="0" u="none" strike="noStrike" baseline="0" dirty="0">
                <a:solidFill>
                  <a:srgbClr val="000000"/>
                </a:solidFill>
                <a:latin typeface="Montserrat" panose="00000500000000000000" pitchFamily="2" charset="0"/>
              </a:rPr>
              <a:t> workshops manager: Mohammad Ismail </a:t>
            </a:r>
            <a:endParaRPr lang="en-US" sz="1800" dirty="0">
              <a:latin typeface="Montserrat" panose="00000500000000000000" pitchFamily="2" charset="0"/>
            </a:endParaRPr>
          </a:p>
        </p:txBody>
      </p:sp>
      <p:pic>
        <p:nvPicPr>
          <p:cNvPr id="23" name="Picture 22">
            <a:extLst>
              <a:ext uri="{FF2B5EF4-FFF2-40B4-BE49-F238E27FC236}">
                <a16:creationId xmlns:a16="http://schemas.microsoft.com/office/drawing/2014/main" id="{25F0E332-D51C-C27B-F3F1-5AC97A3FE29E}"/>
              </a:ext>
            </a:extLst>
          </p:cNvPr>
          <p:cNvPicPr>
            <a:picLocks noChangeAspect="1"/>
          </p:cNvPicPr>
          <p:nvPr/>
        </p:nvPicPr>
        <p:blipFill>
          <a:blip r:embed="rId3"/>
          <a:stretch>
            <a:fillRect/>
          </a:stretch>
        </p:blipFill>
        <p:spPr>
          <a:xfrm>
            <a:off x="7094873" y="1028408"/>
            <a:ext cx="1352550" cy="390525"/>
          </a:xfrm>
          <a:prstGeom prst="rect">
            <a:avLst/>
          </a:prstGeom>
        </p:spPr>
      </p:pic>
      <p:pic>
        <p:nvPicPr>
          <p:cNvPr id="24" name="Picture 23" descr="A purple ribbon with red text&#10;&#10;Description automatically generated">
            <a:extLst>
              <a:ext uri="{FF2B5EF4-FFF2-40B4-BE49-F238E27FC236}">
                <a16:creationId xmlns:a16="http://schemas.microsoft.com/office/drawing/2014/main" id="{0520D944-4CB2-53B3-CA9E-7768CAEA1982}"/>
              </a:ext>
            </a:extLst>
          </p:cNvPr>
          <p:cNvPicPr>
            <a:picLocks noChangeAspect="1"/>
          </p:cNvPicPr>
          <p:nvPr/>
        </p:nvPicPr>
        <p:blipFill>
          <a:blip r:embed="rId4"/>
          <a:stretch>
            <a:fillRect/>
          </a:stretch>
        </p:blipFill>
        <p:spPr>
          <a:xfrm>
            <a:off x="7094873" y="259786"/>
            <a:ext cx="1428750" cy="523875"/>
          </a:xfrm>
          <a:prstGeom prst="rect">
            <a:avLst/>
          </a:prstGeom>
        </p:spPr>
      </p:pic>
      <p:sp>
        <p:nvSpPr>
          <p:cNvPr id="4" name="TextBox 3">
            <a:extLst>
              <a:ext uri="{FF2B5EF4-FFF2-40B4-BE49-F238E27FC236}">
                <a16:creationId xmlns:a16="http://schemas.microsoft.com/office/drawing/2014/main" id="{2812099A-B0E0-190A-C67D-0FCA924E6E8A}"/>
              </a:ext>
            </a:extLst>
          </p:cNvPr>
          <p:cNvSpPr txBox="1"/>
          <p:nvPr/>
        </p:nvSpPr>
        <p:spPr>
          <a:xfrm>
            <a:off x="1294907" y="1978406"/>
            <a:ext cx="1466850" cy="311915"/>
          </a:xfrm>
          <a:prstGeom prst="rect">
            <a:avLst/>
          </a:prstGeom>
          <a:noFill/>
        </p:spPr>
        <p:txBody>
          <a:bodyPr wrap="square" rtlCol="0">
            <a:spAutoFit/>
          </a:bodyPr>
          <a:lstStyle/>
          <a:p>
            <a:pPr algn="l"/>
            <a:r>
              <a:rPr lang="en-US" b="1" i="0" u="none" strike="noStrike" dirty="0" err="1">
                <a:solidFill>
                  <a:schemeClr val="accent2"/>
                </a:solidFill>
                <a:effectLst/>
                <a:latin typeface="Montserrat" panose="00000500000000000000" pitchFamily="2" charset="0"/>
                <a:hlinkClick r:id="rId5">
                  <a:extLst>
                    <a:ext uri="{A12FA001-AC4F-418D-AE19-62706E023703}">
                      <ahyp:hlinkClr xmlns:ahyp="http://schemas.microsoft.com/office/drawing/2018/hyperlinkcolor" val="tx"/>
                    </a:ext>
                  </a:extLst>
                </a:hlinkClick>
              </a:rPr>
              <a:t>ras.ieee.bau</a:t>
            </a:r>
            <a:endParaRPr lang="en-US" b="1" i="0" u="none" strike="noStrike" dirty="0">
              <a:solidFill>
                <a:schemeClr val="accent2"/>
              </a:solidFill>
              <a:effectLst/>
              <a:latin typeface="Montserrat" panose="00000500000000000000" pitchFamily="2" charset="0"/>
              <a:hlinkClick r:id="rId5">
                <a:extLst>
                  <a:ext uri="{A12FA001-AC4F-418D-AE19-62706E023703}">
                    <ahyp:hlinkClr xmlns:ahyp="http://schemas.microsoft.com/office/drawing/2018/hyperlinkcolor" val="tx"/>
                  </a:ext>
                </a:extLst>
              </a:hlinkClick>
            </a:endParaRPr>
          </a:p>
        </p:txBody>
      </p:sp>
      <p:sp>
        <p:nvSpPr>
          <p:cNvPr id="5" name="TextBox 4">
            <a:extLst>
              <a:ext uri="{FF2B5EF4-FFF2-40B4-BE49-F238E27FC236}">
                <a16:creationId xmlns:a16="http://schemas.microsoft.com/office/drawing/2014/main" id="{E4127B6B-1C7E-2EC3-F4FC-06E8D40416F9}"/>
              </a:ext>
            </a:extLst>
          </p:cNvPr>
          <p:cNvSpPr txBox="1"/>
          <p:nvPr/>
        </p:nvSpPr>
        <p:spPr>
          <a:xfrm>
            <a:off x="1270137" y="2407455"/>
            <a:ext cx="3940038" cy="523220"/>
          </a:xfrm>
          <a:prstGeom prst="rect">
            <a:avLst/>
          </a:prstGeom>
          <a:noFill/>
        </p:spPr>
        <p:txBody>
          <a:bodyPr wrap="square" rtlCol="0">
            <a:spAutoFit/>
          </a:bodyPr>
          <a:lstStyle/>
          <a:p>
            <a:r>
              <a:rPr lang="en-US" b="1" i="0" dirty="0">
                <a:solidFill>
                  <a:schemeClr val="tx1"/>
                </a:solidFill>
                <a:effectLst/>
                <a:latin typeface="Montserrat" panose="00000500000000000000" pitchFamily="2" charset="0"/>
                <a:hlinkClick r:id="rId6">
                  <a:extLst>
                    <a:ext uri="{A12FA001-AC4F-418D-AE19-62706E023703}">
                      <ahyp:hlinkClr xmlns:ahyp="http://schemas.microsoft.com/office/drawing/2018/hyperlinkcolor" val="tx"/>
                    </a:ext>
                  </a:extLst>
                </a:hlinkClick>
              </a:rPr>
              <a:t>IEEE BAU Robotics and Automation Society - Center</a:t>
            </a:r>
            <a:endParaRPr lang="en-US" b="1" dirty="0">
              <a:solidFill>
                <a:schemeClr val="tx1"/>
              </a:solidFill>
              <a:latin typeface="Montserrat" panose="00000500000000000000" pitchFamily="2" charset="0"/>
            </a:endParaRPr>
          </a:p>
        </p:txBody>
      </p:sp>
      <p:sp>
        <p:nvSpPr>
          <p:cNvPr id="3" name="TextBox 2">
            <a:extLst>
              <a:ext uri="{FF2B5EF4-FFF2-40B4-BE49-F238E27FC236}">
                <a16:creationId xmlns:a16="http://schemas.microsoft.com/office/drawing/2014/main" id="{54FF60B8-100A-EF32-9391-857B3E918577}"/>
              </a:ext>
            </a:extLst>
          </p:cNvPr>
          <p:cNvSpPr txBox="1"/>
          <p:nvPr/>
        </p:nvSpPr>
        <p:spPr>
          <a:xfrm>
            <a:off x="1294907" y="1534115"/>
            <a:ext cx="4572000" cy="307777"/>
          </a:xfrm>
          <a:prstGeom prst="rect">
            <a:avLst/>
          </a:prstGeom>
          <a:noFill/>
        </p:spPr>
        <p:txBody>
          <a:bodyPr wrap="square">
            <a:spAutoFit/>
          </a:bodyPr>
          <a:lstStyle/>
          <a:p>
            <a:pPr algn="l"/>
            <a:r>
              <a:rPr lang="en-US" b="1" i="0" dirty="0">
                <a:solidFill>
                  <a:schemeClr val="tx1"/>
                </a:solidFill>
                <a:effectLst/>
                <a:latin typeface="Montserrat" panose="00000500000000000000" pitchFamily="2" charset="0"/>
                <a:hlinkClick r:id="rId7">
                  <a:extLst>
                    <a:ext uri="{A12FA001-AC4F-418D-AE19-62706E023703}">
                      <ahyp:hlinkClr xmlns:ahyp="http://schemas.microsoft.com/office/drawing/2018/hyperlinkcolor" val="tx"/>
                    </a:ext>
                  </a:extLst>
                </a:hlinkClick>
              </a:rPr>
              <a:t>IEEE RAS BAU - Center </a:t>
            </a:r>
            <a:endParaRPr lang="en-US" b="1" i="0" dirty="0">
              <a:solidFill>
                <a:schemeClr val="tx1"/>
              </a:solidFill>
              <a:effectLst/>
              <a:latin typeface="Montserrat" panose="00000500000000000000" pitchFamily="2" charset="0"/>
            </a:endParaRPr>
          </a:p>
        </p:txBody>
      </p:sp>
    </p:spTree>
    <p:extLst>
      <p:ext uri="{BB962C8B-B14F-4D97-AF65-F5344CB8AC3E}">
        <p14:creationId xmlns:p14="http://schemas.microsoft.com/office/powerpoint/2010/main" val="2740270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6" name="Google Shape;216;p33"/>
          <p:cNvSpPr/>
          <p:nvPr/>
        </p:nvSpPr>
        <p:spPr>
          <a:xfrm>
            <a:off x="6732125"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3"/>
          <p:cNvSpPr/>
          <p:nvPr/>
        </p:nvSpPr>
        <p:spPr>
          <a:xfrm>
            <a:off x="7951325" y="257175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2BED4887-9E67-3CF4-7609-154A7F1DE959}"/>
              </a:ext>
            </a:extLst>
          </p:cNvPr>
          <p:cNvSpPr txBox="1"/>
          <p:nvPr/>
        </p:nvSpPr>
        <p:spPr>
          <a:xfrm>
            <a:off x="600764" y="209320"/>
            <a:ext cx="1189822" cy="707886"/>
          </a:xfrm>
          <a:prstGeom prst="rect">
            <a:avLst/>
          </a:prstGeom>
          <a:noFill/>
        </p:spPr>
        <p:txBody>
          <a:bodyPr wrap="square" rtlCol="0">
            <a:spAutoFit/>
          </a:bodyPr>
          <a:lstStyle/>
          <a:p>
            <a:r>
              <a:rPr lang="en-US" sz="4000" b="1" dirty="0">
                <a:solidFill>
                  <a:schemeClr val="bg2"/>
                </a:solidFill>
                <a:latin typeface="Montserrat" panose="00000500000000000000" pitchFamily="2" charset="0"/>
              </a:rPr>
              <a:t>01</a:t>
            </a:r>
            <a:endParaRPr lang="en-US" sz="7000" b="1" dirty="0">
              <a:solidFill>
                <a:schemeClr val="bg2"/>
              </a:solidFill>
              <a:latin typeface="Montserrat" panose="00000500000000000000" pitchFamily="2" charset="0"/>
            </a:endParaRPr>
          </a:p>
        </p:txBody>
      </p:sp>
      <p:sp>
        <p:nvSpPr>
          <p:cNvPr id="10" name="TextBox 9">
            <a:extLst>
              <a:ext uri="{FF2B5EF4-FFF2-40B4-BE49-F238E27FC236}">
                <a16:creationId xmlns:a16="http://schemas.microsoft.com/office/drawing/2014/main" id="{67439E71-2335-D8ED-4674-F618D57F07E7}"/>
              </a:ext>
            </a:extLst>
          </p:cNvPr>
          <p:cNvSpPr txBox="1"/>
          <p:nvPr/>
        </p:nvSpPr>
        <p:spPr>
          <a:xfrm>
            <a:off x="1324025" y="298506"/>
            <a:ext cx="2539043" cy="523220"/>
          </a:xfrm>
          <a:prstGeom prst="rect">
            <a:avLst/>
          </a:prstGeom>
          <a:noFill/>
        </p:spPr>
        <p:txBody>
          <a:bodyPr wrap="square">
            <a:spAutoFit/>
          </a:bodyPr>
          <a:lstStyle/>
          <a:p>
            <a:r>
              <a:rPr kumimoji="0" lang="en-US" sz="2800" b="1" i="0" u="none" strike="noStrike" kern="0" cap="none" spc="0" normalizeH="0" baseline="0" noProof="0" dirty="0">
                <a:ln>
                  <a:noFill/>
                </a:ln>
                <a:solidFill>
                  <a:srgbClr val="6E2770"/>
                </a:solidFill>
                <a:effectLst/>
                <a:uLnTx/>
                <a:uFillTx/>
                <a:latin typeface="Montserrat"/>
                <a:sym typeface="Montserrat"/>
              </a:rPr>
              <a:t>Introduction</a:t>
            </a:r>
            <a:endParaRPr lang="en-US" sz="1800" dirty="0"/>
          </a:p>
        </p:txBody>
      </p:sp>
      <p:pic>
        <p:nvPicPr>
          <p:cNvPr id="12" name="Picture 11" descr="A purple ribbon with red text&#10;&#10;Description automatically generated">
            <a:extLst>
              <a:ext uri="{FF2B5EF4-FFF2-40B4-BE49-F238E27FC236}">
                <a16:creationId xmlns:a16="http://schemas.microsoft.com/office/drawing/2014/main" id="{B7164F1E-0496-A934-7E51-C8F676CA7BE9}"/>
              </a:ext>
            </a:extLst>
          </p:cNvPr>
          <p:cNvPicPr>
            <a:picLocks noChangeAspect="1"/>
          </p:cNvPicPr>
          <p:nvPr/>
        </p:nvPicPr>
        <p:blipFill>
          <a:blip r:embed="rId3"/>
          <a:stretch>
            <a:fillRect/>
          </a:stretch>
        </p:blipFill>
        <p:spPr>
          <a:xfrm>
            <a:off x="5064316" y="209320"/>
            <a:ext cx="1428750" cy="523875"/>
          </a:xfrm>
          <a:prstGeom prst="rect">
            <a:avLst/>
          </a:prstGeom>
        </p:spPr>
      </p:pic>
      <p:sp>
        <p:nvSpPr>
          <p:cNvPr id="14" name="TextBox 13">
            <a:extLst>
              <a:ext uri="{FF2B5EF4-FFF2-40B4-BE49-F238E27FC236}">
                <a16:creationId xmlns:a16="http://schemas.microsoft.com/office/drawing/2014/main" id="{07A13C88-3BCA-E5A6-D979-1980D9897C6F}"/>
              </a:ext>
            </a:extLst>
          </p:cNvPr>
          <p:cNvSpPr txBox="1"/>
          <p:nvPr/>
        </p:nvSpPr>
        <p:spPr>
          <a:xfrm>
            <a:off x="600764" y="1417438"/>
            <a:ext cx="6219136" cy="2031325"/>
          </a:xfrm>
          <a:prstGeom prst="rect">
            <a:avLst/>
          </a:prstGeom>
          <a:noFill/>
        </p:spPr>
        <p:txBody>
          <a:bodyPr wrap="square" rtlCol="0">
            <a:spAutoFit/>
          </a:bodyPr>
          <a:lstStyle/>
          <a:p>
            <a:r>
              <a:rPr lang="en-US" sz="1800" dirty="0">
                <a:latin typeface="Montserrat" panose="00000500000000000000" pitchFamily="2" charset="0"/>
              </a:rPr>
              <a:t>our workshop will focus on </a:t>
            </a:r>
            <a:r>
              <a:rPr lang="en-US" sz="1800" dirty="0">
                <a:solidFill>
                  <a:schemeClr val="bg2"/>
                </a:solidFill>
                <a:latin typeface="Montserrat" panose="00000500000000000000" pitchFamily="2" charset="0"/>
              </a:rPr>
              <a:t>mobile robotics </a:t>
            </a:r>
            <a:r>
              <a:rPr lang="en-US" sz="1800" dirty="0">
                <a:solidFill>
                  <a:schemeClr val="tx1"/>
                </a:solidFill>
                <a:latin typeface="Montserrat" panose="00000500000000000000" pitchFamily="2" charset="0"/>
              </a:rPr>
              <a:t>which is the most common type now a days.</a:t>
            </a:r>
          </a:p>
          <a:p>
            <a:endParaRPr lang="en-US" sz="1800" dirty="0">
              <a:latin typeface="Montserrat" panose="00000500000000000000" pitchFamily="2" charset="0"/>
            </a:endParaRPr>
          </a:p>
          <a:p>
            <a:r>
              <a:rPr lang="en-US" sz="1800" dirty="0">
                <a:solidFill>
                  <a:schemeClr val="bg2"/>
                </a:solidFill>
                <a:latin typeface="Montserrat" panose="00000500000000000000" pitchFamily="2" charset="0"/>
              </a:rPr>
              <a:t>●</a:t>
            </a:r>
            <a:r>
              <a:rPr lang="en-US" sz="1800" dirty="0">
                <a:latin typeface="Montserrat" panose="00000500000000000000" pitchFamily="2" charset="0"/>
              </a:rPr>
              <a:t> A </a:t>
            </a:r>
            <a:r>
              <a:rPr lang="en-US" sz="1800" b="1" dirty="0">
                <a:solidFill>
                  <a:schemeClr val="bg2"/>
                </a:solidFill>
                <a:latin typeface="Montserrat" panose="00000500000000000000" pitchFamily="2" charset="0"/>
              </a:rPr>
              <a:t>mobile robot</a:t>
            </a:r>
            <a:r>
              <a:rPr lang="en-US" sz="1800" dirty="0">
                <a:latin typeface="Montserrat" panose="00000500000000000000" pitchFamily="2" charset="0"/>
              </a:rPr>
              <a:t> is a machine controlled by software that use sensors and other technology to identify its surroundings and move around its environment.</a:t>
            </a:r>
          </a:p>
        </p:txBody>
      </p:sp>
    </p:spTree>
    <p:extLst>
      <p:ext uri="{BB962C8B-B14F-4D97-AF65-F5344CB8AC3E}">
        <p14:creationId xmlns:p14="http://schemas.microsoft.com/office/powerpoint/2010/main" val="2811393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6" name="Google Shape;216;p33"/>
          <p:cNvSpPr/>
          <p:nvPr/>
        </p:nvSpPr>
        <p:spPr>
          <a:xfrm>
            <a:off x="6732125"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3"/>
          <p:cNvSpPr/>
          <p:nvPr/>
        </p:nvSpPr>
        <p:spPr>
          <a:xfrm>
            <a:off x="7951325" y="257175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2BED4887-9E67-3CF4-7609-154A7F1DE959}"/>
              </a:ext>
            </a:extLst>
          </p:cNvPr>
          <p:cNvSpPr txBox="1"/>
          <p:nvPr/>
        </p:nvSpPr>
        <p:spPr>
          <a:xfrm>
            <a:off x="600764" y="209320"/>
            <a:ext cx="1189822" cy="707886"/>
          </a:xfrm>
          <a:prstGeom prst="rect">
            <a:avLst/>
          </a:prstGeom>
          <a:noFill/>
        </p:spPr>
        <p:txBody>
          <a:bodyPr wrap="square" rtlCol="0">
            <a:spAutoFit/>
          </a:bodyPr>
          <a:lstStyle/>
          <a:p>
            <a:r>
              <a:rPr lang="en-US" sz="4000" b="1" dirty="0">
                <a:solidFill>
                  <a:schemeClr val="bg2"/>
                </a:solidFill>
                <a:latin typeface="Montserrat" panose="00000500000000000000" pitchFamily="2" charset="0"/>
              </a:rPr>
              <a:t>01</a:t>
            </a:r>
            <a:endParaRPr lang="en-US" sz="7000" b="1" dirty="0">
              <a:solidFill>
                <a:schemeClr val="bg2"/>
              </a:solidFill>
              <a:latin typeface="Montserrat" panose="00000500000000000000" pitchFamily="2" charset="0"/>
            </a:endParaRPr>
          </a:p>
        </p:txBody>
      </p:sp>
      <p:sp>
        <p:nvSpPr>
          <p:cNvPr id="10" name="TextBox 9">
            <a:extLst>
              <a:ext uri="{FF2B5EF4-FFF2-40B4-BE49-F238E27FC236}">
                <a16:creationId xmlns:a16="http://schemas.microsoft.com/office/drawing/2014/main" id="{67439E71-2335-D8ED-4674-F618D57F07E7}"/>
              </a:ext>
            </a:extLst>
          </p:cNvPr>
          <p:cNvSpPr txBox="1"/>
          <p:nvPr/>
        </p:nvSpPr>
        <p:spPr>
          <a:xfrm>
            <a:off x="1324025" y="298506"/>
            <a:ext cx="2539043" cy="523220"/>
          </a:xfrm>
          <a:prstGeom prst="rect">
            <a:avLst/>
          </a:prstGeom>
          <a:noFill/>
        </p:spPr>
        <p:txBody>
          <a:bodyPr wrap="square">
            <a:spAutoFit/>
          </a:bodyPr>
          <a:lstStyle/>
          <a:p>
            <a:r>
              <a:rPr kumimoji="0" lang="en-US" sz="2800" b="1" i="0" u="none" strike="noStrike" kern="0" cap="none" spc="0" normalizeH="0" baseline="0" noProof="0" dirty="0">
                <a:ln>
                  <a:noFill/>
                </a:ln>
                <a:solidFill>
                  <a:srgbClr val="6E2770"/>
                </a:solidFill>
                <a:effectLst/>
                <a:uLnTx/>
                <a:uFillTx/>
                <a:latin typeface="Montserrat"/>
                <a:sym typeface="Montserrat"/>
              </a:rPr>
              <a:t>Introduction</a:t>
            </a:r>
            <a:endParaRPr lang="en-US" sz="1800" dirty="0"/>
          </a:p>
        </p:txBody>
      </p:sp>
      <p:pic>
        <p:nvPicPr>
          <p:cNvPr id="12" name="Picture 11" descr="A purple ribbon with red text&#10;&#10;Description automatically generated">
            <a:extLst>
              <a:ext uri="{FF2B5EF4-FFF2-40B4-BE49-F238E27FC236}">
                <a16:creationId xmlns:a16="http://schemas.microsoft.com/office/drawing/2014/main" id="{B7164F1E-0496-A934-7E51-C8F676CA7BE9}"/>
              </a:ext>
            </a:extLst>
          </p:cNvPr>
          <p:cNvPicPr>
            <a:picLocks noChangeAspect="1"/>
          </p:cNvPicPr>
          <p:nvPr/>
        </p:nvPicPr>
        <p:blipFill>
          <a:blip r:embed="rId3"/>
          <a:stretch>
            <a:fillRect/>
          </a:stretch>
        </p:blipFill>
        <p:spPr>
          <a:xfrm>
            <a:off x="5064316" y="209320"/>
            <a:ext cx="1428750" cy="523875"/>
          </a:xfrm>
          <a:prstGeom prst="rect">
            <a:avLst/>
          </a:prstGeom>
        </p:spPr>
      </p:pic>
      <p:sp>
        <p:nvSpPr>
          <p:cNvPr id="14" name="TextBox 13">
            <a:extLst>
              <a:ext uri="{FF2B5EF4-FFF2-40B4-BE49-F238E27FC236}">
                <a16:creationId xmlns:a16="http://schemas.microsoft.com/office/drawing/2014/main" id="{07A13C88-3BCA-E5A6-D979-1980D9897C6F}"/>
              </a:ext>
            </a:extLst>
          </p:cNvPr>
          <p:cNvSpPr txBox="1"/>
          <p:nvPr/>
        </p:nvSpPr>
        <p:spPr>
          <a:xfrm>
            <a:off x="600764" y="1417438"/>
            <a:ext cx="6219136" cy="2308324"/>
          </a:xfrm>
          <a:prstGeom prst="rect">
            <a:avLst/>
          </a:prstGeom>
          <a:noFill/>
        </p:spPr>
        <p:txBody>
          <a:bodyPr wrap="square" rtlCol="0">
            <a:spAutoFit/>
          </a:bodyPr>
          <a:lstStyle/>
          <a:p>
            <a:r>
              <a:rPr lang="en-US" sz="1800" dirty="0">
                <a:solidFill>
                  <a:schemeClr val="accent1"/>
                </a:solidFill>
                <a:latin typeface="Montserrat" panose="00000500000000000000" pitchFamily="2" charset="0"/>
              </a:rPr>
              <a:t>Mobile Robots</a:t>
            </a:r>
            <a:r>
              <a:rPr lang="en-US" sz="1800" dirty="0">
                <a:latin typeface="Montserrat" panose="00000500000000000000" pitchFamily="2" charset="0"/>
              </a:rPr>
              <a:t> Types:</a:t>
            </a:r>
          </a:p>
          <a:p>
            <a:endParaRPr lang="en-US" sz="1800" dirty="0">
              <a:latin typeface="Montserrat" panose="00000500000000000000" pitchFamily="2" charset="0"/>
            </a:endParaRPr>
          </a:p>
          <a:p>
            <a:r>
              <a:rPr lang="en-US" sz="1800" dirty="0">
                <a:solidFill>
                  <a:schemeClr val="accent1"/>
                </a:solidFill>
                <a:latin typeface="Montserrat" panose="00000500000000000000" pitchFamily="2" charset="0"/>
              </a:rPr>
              <a:t>●</a:t>
            </a:r>
            <a:r>
              <a:rPr lang="en-US" sz="1800" dirty="0">
                <a:latin typeface="Montserrat" panose="00000500000000000000" pitchFamily="2" charset="0"/>
              </a:rPr>
              <a:t> There are also two main types of mobile robots autonomous and non autonomous or guided, mobile robots.</a:t>
            </a:r>
          </a:p>
          <a:p>
            <a:endParaRPr lang="en-US" sz="1800" dirty="0">
              <a:solidFill>
                <a:schemeClr val="accent1"/>
              </a:solidFill>
              <a:latin typeface="Montserrat" panose="00000500000000000000" pitchFamily="2" charset="0"/>
            </a:endParaRPr>
          </a:p>
          <a:p>
            <a:r>
              <a:rPr lang="en-US" sz="1800" dirty="0">
                <a:solidFill>
                  <a:schemeClr val="accent1"/>
                </a:solidFill>
                <a:latin typeface="Montserrat" panose="00000500000000000000" pitchFamily="2" charset="0"/>
              </a:rPr>
              <a:t>●</a:t>
            </a:r>
            <a:r>
              <a:rPr lang="en-US" sz="1800" dirty="0">
                <a:latin typeface="Montserrat" panose="00000500000000000000" pitchFamily="2" charset="0"/>
              </a:rPr>
              <a:t> </a:t>
            </a:r>
            <a:r>
              <a:rPr lang="en-US" sz="1800" dirty="0">
                <a:solidFill>
                  <a:schemeClr val="accent1"/>
                </a:solidFill>
                <a:latin typeface="Montserrat" panose="00000500000000000000" pitchFamily="2" charset="0"/>
                <a:hlinkClick r:id="rId4" action="ppaction://hlinkfile"/>
              </a:rPr>
              <a:t>Non-Autonomous</a:t>
            </a:r>
            <a:r>
              <a:rPr lang="en-US" sz="1800" dirty="0">
                <a:latin typeface="Montserrat" panose="00000500000000000000" pitchFamily="2" charset="0"/>
              </a:rPr>
              <a:t> Mobile Robots</a:t>
            </a:r>
          </a:p>
          <a:p>
            <a:r>
              <a:rPr lang="en-US" sz="1800" dirty="0">
                <a:solidFill>
                  <a:schemeClr val="accent1"/>
                </a:solidFill>
                <a:latin typeface="Montserrat" panose="00000500000000000000" pitchFamily="2" charset="0"/>
              </a:rPr>
              <a:t>●</a:t>
            </a:r>
            <a:r>
              <a:rPr lang="en-US" sz="1800" dirty="0">
                <a:latin typeface="Montserrat" panose="00000500000000000000" pitchFamily="2" charset="0"/>
              </a:rPr>
              <a:t> </a:t>
            </a:r>
            <a:r>
              <a:rPr lang="en-US" sz="1800" dirty="0">
                <a:solidFill>
                  <a:schemeClr val="accent1"/>
                </a:solidFill>
                <a:latin typeface="Montserrat" panose="00000500000000000000" pitchFamily="2" charset="0"/>
              </a:rPr>
              <a:t>Autonomous</a:t>
            </a:r>
            <a:r>
              <a:rPr lang="en-US" sz="1800" dirty="0">
                <a:latin typeface="Montserrat" panose="00000500000000000000" pitchFamily="2" charset="0"/>
              </a:rPr>
              <a:t> Mobile Robots</a:t>
            </a:r>
          </a:p>
        </p:txBody>
      </p:sp>
    </p:spTree>
    <p:extLst>
      <p:ext uri="{BB962C8B-B14F-4D97-AF65-F5344CB8AC3E}">
        <p14:creationId xmlns:p14="http://schemas.microsoft.com/office/powerpoint/2010/main" val="3697824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16" name="TextBox 15">
            <a:extLst>
              <a:ext uri="{FF2B5EF4-FFF2-40B4-BE49-F238E27FC236}">
                <a16:creationId xmlns:a16="http://schemas.microsoft.com/office/drawing/2014/main" id="{C0F638EA-A544-B21B-A218-C853DA430BE6}"/>
              </a:ext>
            </a:extLst>
          </p:cNvPr>
          <p:cNvSpPr txBox="1"/>
          <p:nvPr/>
        </p:nvSpPr>
        <p:spPr>
          <a:xfrm>
            <a:off x="600764" y="209320"/>
            <a:ext cx="1189822" cy="707886"/>
          </a:xfrm>
          <a:prstGeom prst="rect">
            <a:avLst/>
          </a:prstGeom>
          <a:noFill/>
        </p:spPr>
        <p:txBody>
          <a:bodyPr wrap="square" rtlCol="0">
            <a:spAutoFit/>
          </a:bodyPr>
          <a:lstStyle/>
          <a:p>
            <a:r>
              <a:rPr lang="en-US" sz="4000" b="1" dirty="0">
                <a:solidFill>
                  <a:schemeClr val="bg2"/>
                </a:solidFill>
                <a:latin typeface="Montserrat" panose="00000500000000000000" pitchFamily="2" charset="0"/>
              </a:rPr>
              <a:t>01</a:t>
            </a:r>
            <a:endParaRPr lang="en-US" sz="7000" b="1" dirty="0">
              <a:solidFill>
                <a:schemeClr val="bg2"/>
              </a:solidFill>
              <a:latin typeface="Montserrat" panose="00000500000000000000" pitchFamily="2" charset="0"/>
            </a:endParaRPr>
          </a:p>
        </p:txBody>
      </p:sp>
      <p:sp>
        <p:nvSpPr>
          <p:cNvPr id="17" name="TextBox 16">
            <a:extLst>
              <a:ext uri="{FF2B5EF4-FFF2-40B4-BE49-F238E27FC236}">
                <a16:creationId xmlns:a16="http://schemas.microsoft.com/office/drawing/2014/main" id="{5EF18735-4441-A0C0-48FE-05D433D7E6C2}"/>
              </a:ext>
            </a:extLst>
          </p:cNvPr>
          <p:cNvSpPr txBox="1"/>
          <p:nvPr/>
        </p:nvSpPr>
        <p:spPr>
          <a:xfrm>
            <a:off x="1324025" y="298506"/>
            <a:ext cx="2539043" cy="523220"/>
          </a:xfrm>
          <a:prstGeom prst="rect">
            <a:avLst/>
          </a:prstGeom>
          <a:noFill/>
        </p:spPr>
        <p:txBody>
          <a:bodyPr wrap="square">
            <a:spAutoFit/>
          </a:bodyPr>
          <a:lstStyle/>
          <a:p>
            <a:r>
              <a:rPr kumimoji="0" lang="en-US" sz="2800" b="1" i="0" u="none" strike="noStrike" kern="0" cap="none" spc="0" normalizeH="0" baseline="0" noProof="0" dirty="0">
                <a:ln>
                  <a:noFill/>
                </a:ln>
                <a:solidFill>
                  <a:srgbClr val="6E2770"/>
                </a:solidFill>
                <a:effectLst/>
                <a:uLnTx/>
                <a:uFillTx/>
                <a:latin typeface="Montserrat"/>
                <a:sym typeface="Montserrat"/>
              </a:rPr>
              <a:t>Introduction</a:t>
            </a:r>
            <a:endParaRPr lang="en-US" sz="1800" dirty="0"/>
          </a:p>
        </p:txBody>
      </p:sp>
      <p:pic>
        <p:nvPicPr>
          <p:cNvPr id="18" name="Picture 17" descr="A purple ribbon with red text&#10;&#10;Description automatically generated">
            <a:extLst>
              <a:ext uri="{FF2B5EF4-FFF2-40B4-BE49-F238E27FC236}">
                <a16:creationId xmlns:a16="http://schemas.microsoft.com/office/drawing/2014/main" id="{DB8B5AA2-C64E-3B6C-3B50-CDE9C20B8247}"/>
              </a:ext>
            </a:extLst>
          </p:cNvPr>
          <p:cNvPicPr>
            <a:picLocks noChangeAspect="1"/>
          </p:cNvPicPr>
          <p:nvPr/>
        </p:nvPicPr>
        <p:blipFill>
          <a:blip r:embed="rId3"/>
          <a:stretch>
            <a:fillRect/>
          </a:stretch>
        </p:blipFill>
        <p:spPr>
          <a:xfrm>
            <a:off x="5064316" y="209320"/>
            <a:ext cx="1428750" cy="523875"/>
          </a:xfrm>
          <a:prstGeom prst="rect">
            <a:avLst/>
          </a:prstGeom>
        </p:spPr>
      </p:pic>
      <p:sp>
        <p:nvSpPr>
          <p:cNvPr id="19" name="TextBox 18">
            <a:extLst>
              <a:ext uri="{FF2B5EF4-FFF2-40B4-BE49-F238E27FC236}">
                <a16:creationId xmlns:a16="http://schemas.microsoft.com/office/drawing/2014/main" id="{38A607C5-A0EA-C267-D0DC-2849E7105BF8}"/>
              </a:ext>
            </a:extLst>
          </p:cNvPr>
          <p:cNvSpPr txBox="1"/>
          <p:nvPr/>
        </p:nvSpPr>
        <p:spPr>
          <a:xfrm>
            <a:off x="600764" y="1417438"/>
            <a:ext cx="6219136" cy="923330"/>
          </a:xfrm>
          <a:prstGeom prst="rect">
            <a:avLst/>
          </a:prstGeom>
          <a:noFill/>
        </p:spPr>
        <p:txBody>
          <a:bodyPr wrap="square" rtlCol="0">
            <a:spAutoFit/>
          </a:bodyPr>
          <a:lstStyle/>
          <a:p>
            <a:r>
              <a:rPr lang="en-US" sz="1800" dirty="0">
                <a:solidFill>
                  <a:schemeClr val="tx1"/>
                </a:solidFill>
                <a:latin typeface="Montserrat" panose="00000500000000000000" pitchFamily="2" charset="0"/>
              </a:rPr>
              <a:t>Classifications of </a:t>
            </a:r>
            <a:r>
              <a:rPr lang="en-US" sz="1800" dirty="0">
                <a:solidFill>
                  <a:schemeClr val="accent1"/>
                </a:solidFill>
                <a:latin typeface="Montserrat" panose="00000500000000000000" pitchFamily="2" charset="0"/>
              </a:rPr>
              <a:t>mobile robots:</a:t>
            </a:r>
          </a:p>
          <a:p>
            <a:endParaRPr lang="en-US" sz="1800" dirty="0">
              <a:solidFill>
                <a:schemeClr val="accent1"/>
              </a:solidFill>
              <a:latin typeface="Montserrat" panose="00000500000000000000" pitchFamily="2" charset="0"/>
            </a:endParaRPr>
          </a:p>
          <a:p>
            <a:r>
              <a:rPr lang="en-US" sz="1800" dirty="0">
                <a:solidFill>
                  <a:schemeClr val="accent1"/>
                </a:solidFill>
                <a:latin typeface="Montserrat" panose="00000500000000000000" pitchFamily="2" charset="0"/>
              </a:rPr>
              <a:t>Mobile robots </a:t>
            </a:r>
            <a:r>
              <a:rPr lang="en-US" sz="1800" dirty="0">
                <a:solidFill>
                  <a:schemeClr val="tx1"/>
                </a:solidFill>
                <a:latin typeface="Montserrat" panose="00000500000000000000" pitchFamily="2" charset="0"/>
              </a:rPr>
              <a:t>can be classified in two ways:</a:t>
            </a:r>
          </a:p>
        </p:txBody>
      </p:sp>
      <p:sp>
        <p:nvSpPr>
          <p:cNvPr id="32" name="TextBox 31">
            <a:extLst>
              <a:ext uri="{FF2B5EF4-FFF2-40B4-BE49-F238E27FC236}">
                <a16:creationId xmlns:a16="http://schemas.microsoft.com/office/drawing/2014/main" id="{6B6139BA-21BC-D1A9-C9FF-0F0FC3B3545A}"/>
              </a:ext>
            </a:extLst>
          </p:cNvPr>
          <p:cNvSpPr txBox="1"/>
          <p:nvPr/>
        </p:nvSpPr>
        <p:spPr>
          <a:xfrm>
            <a:off x="758669" y="2422860"/>
            <a:ext cx="5022201" cy="369332"/>
          </a:xfrm>
          <a:prstGeom prst="rect">
            <a:avLst/>
          </a:prstGeom>
          <a:noFill/>
        </p:spPr>
        <p:txBody>
          <a:bodyPr wrap="square">
            <a:spAutoFit/>
          </a:bodyPr>
          <a:lstStyle/>
          <a:p>
            <a:r>
              <a:rPr lang="en-US" sz="1800" dirty="0">
                <a:solidFill>
                  <a:schemeClr val="tx1"/>
                </a:solidFill>
                <a:latin typeface="Montserrat" panose="00000500000000000000" pitchFamily="2" charset="0"/>
              </a:rPr>
              <a:t>1. By the </a:t>
            </a:r>
            <a:r>
              <a:rPr lang="en-US" sz="1800" dirty="0">
                <a:solidFill>
                  <a:schemeClr val="accent1"/>
                </a:solidFill>
                <a:latin typeface="Montserrat" panose="00000500000000000000" pitchFamily="2" charset="0"/>
              </a:rPr>
              <a:t>environment</a:t>
            </a:r>
            <a:r>
              <a:rPr lang="en-US" sz="1800" dirty="0">
                <a:solidFill>
                  <a:schemeClr val="tx1"/>
                </a:solidFill>
                <a:latin typeface="Montserrat" panose="00000500000000000000" pitchFamily="2" charset="0"/>
              </a:rPr>
              <a:t> in which they work.</a:t>
            </a:r>
          </a:p>
        </p:txBody>
      </p:sp>
      <p:sp>
        <p:nvSpPr>
          <p:cNvPr id="34" name="TextBox 33">
            <a:extLst>
              <a:ext uri="{FF2B5EF4-FFF2-40B4-BE49-F238E27FC236}">
                <a16:creationId xmlns:a16="http://schemas.microsoft.com/office/drawing/2014/main" id="{8E5ACC1A-25F1-9437-A6E4-ACF6DFC12994}"/>
              </a:ext>
            </a:extLst>
          </p:cNvPr>
          <p:cNvSpPr txBox="1"/>
          <p:nvPr/>
        </p:nvSpPr>
        <p:spPr>
          <a:xfrm>
            <a:off x="718098" y="2826310"/>
            <a:ext cx="4572000" cy="369332"/>
          </a:xfrm>
          <a:prstGeom prst="rect">
            <a:avLst/>
          </a:prstGeom>
          <a:noFill/>
        </p:spPr>
        <p:txBody>
          <a:bodyPr wrap="square">
            <a:spAutoFit/>
          </a:bodyPr>
          <a:lstStyle/>
          <a:p>
            <a:r>
              <a:rPr lang="en-US" sz="1800" dirty="0">
                <a:solidFill>
                  <a:schemeClr val="tx1"/>
                </a:solidFill>
                <a:latin typeface="Montserrat" panose="00000500000000000000" pitchFamily="2" charset="0"/>
              </a:rPr>
              <a:t>2. By the </a:t>
            </a:r>
            <a:r>
              <a:rPr lang="en-US" sz="1800" dirty="0">
                <a:solidFill>
                  <a:schemeClr val="accent1"/>
                </a:solidFill>
                <a:latin typeface="Montserrat" panose="00000500000000000000" pitchFamily="2" charset="0"/>
              </a:rPr>
              <a:t>device</a:t>
            </a:r>
            <a:r>
              <a:rPr lang="en-US" sz="1800" dirty="0">
                <a:solidFill>
                  <a:schemeClr val="tx1"/>
                </a:solidFill>
                <a:latin typeface="Montserrat" panose="00000500000000000000" pitchFamily="2" charset="0"/>
              </a:rPr>
              <a:t> they use to move</a:t>
            </a:r>
            <a:r>
              <a:rPr lang="en-US" sz="1400" dirty="0">
                <a:solidFill>
                  <a:schemeClr val="tx1"/>
                </a:solidFill>
                <a:latin typeface="Montserrat" panose="00000500000000000000" pitchFamily="2" charset="0"/>
              </a:rPr>
              <a:t>.</a:t>
            </a:r>
          </a:p>
        </p:txBody>
      </p:sp>
    </p:spTree>
    <p:extLst>
      <p:ext uri="{BB962C8B-B14F-4D97-AF65-F5344CB8AC3E}">
        <p14:creationId xmlns:p14="http://schemas.microsoft.com/office/powerpoint/2010/main" val="1183601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16" name="TextBox 15">
            <a:extLst>
              <a:ext uri="{FF2B5EF4-FFF2-40B4-BE49-F238E27FC236}">
                <a16:creationId xmlns:a16="http://schemas.microsoft.com/office/drawing/2014/main" id="{C0F638EA-A544-B21B-A218-C853DA430BE6}"/>
              </a:ext>
            </a:extLst>
          </p:cNvPr>
          <p:cNvSpPr txBox="1"/>
          <p:nvPr/>
        </p:nvSpPr>
        <p:spPr>
          <a:xfrm>
            <a:off x="600764" y="209320"/>
            <a:ext cx="1189822" cy="707886"/>
          </a:xfrm>
          <a:prstGeom prst="rect">
            <a:avLst/>
          </a:prstGeom>
          <a:noFill/>
        </p:spPr>
        <p:txBody>
          <a:bodyPr wrap="square" rtlCol="0">
            <a:spAutoFit/>
          </a:bodyPr>
          <a:lstStyle/>
          <a:p>
            <a:r>
              <a:rPr lang="en-US" sz="4000" b="1" dirty="0">
                <a:solidFill>
                  <a:schemeClr val="bg2"/>
                </a:solidFill>
                <a:latin typeface="Montserrat" panose="00000500000000000000" pitchFamily="2" charset="0"/>
              </a:rPr>
              <a:t>01</a:t>
            </a:r>
            <a:endParaRPr lang="en-US" sz="7000" b="1" dirty="0">
              <a:solidFill>
                <a:schemeClr val="bg2"/>
              </a:solidFill>
              <a:latin typeface="Montserrat" panose="00000500000000000000" pitchFamily="2" charset="0"/>
            </a:endParaRPr>
          </a:p>
        </p:txBody>
      </p:sp>
      <p:sp>
        <p:nvSpPr>
          <p:cNvPr id="17" name="TextBox 16">
            <a:extLst>
              <a:ext uri="{FF2B5EF4-FFF2-40B4-BE49-F238E27FC236}">
                <a16:creationId xmlns:a16="http://schemas.microsoft.com/office/drawing/2014/main" id="{5EF18735-4441-A0C0-48FE-05D433D7E6C2}"/>
              </a:ext>
            </a:extLst>
          </p:cNvPr>
          <p:cNvSpPr txBox="1"/>
          <p:nvPr/>
        </p:nvSpPr>
        <p:spPr>
          <a:xfrm>
            <a:off x="1324025" y="298506"/>
            <a:ext cx="2539043" cy="523220"/>
          </a:xfrm>
          <a:prstGeom prst="rect">
            <a:avLst/>
          </a:prstGeom>
          <a:noFill/>
        </p:spPr>
        <p:txBody>
          <a:bodyPr wrap="square">
            <a:spAutoFit/>
          </a:bodyPr>
          <a:lstStyle/>
          <a:p>
            <a:r>
              <a:rPr kumimoji="0" lang="en-US" sz="2800" b="1" i="0" u="none" strike="noStrike" kern="0" cap="none" spc="0" normalizeH="0" baseline="0" noProof="0" dirty="0">
                <a:ln>
                  <a:noFill/>
                </a:ln>
                <a:solidFill>
                  <a:srgbClr val="6E2770"/>
                </a:solidFill>
                <a:effectLst/>
                <a:uLnTx/>
                <a:uFillTx/>
                <a:latin typeface="Montserrat"/>
                <a:sym typeface="Montserrat"/>
              </a:rPr>
              <a:t>Introduction</a:t>
            </a:r>
            <a:endParaRPr lang="en-US" sz="1800" dirty="0"/>
          </a:p>
        </p:txBody>
      </p:sp>
      <p:pic>
        <p:nvPicPr>
          <p:cNvPr id="18" name="Picture 17" descr="A purple ribbon with red text&#10;&#10;Description automatically generated">
            <a:extLst>
              <a:ext uri="{FF2B5EF4-FFF2-40B4-BE49-F238E27FC236}">
                <a16:creationId xmlns:a16="http://schemas.microsoft.com/office/drawing/2014/main" id="{DB8B5AA2-C64E-3B6C-3B50-CDE9C20B8247}"/>
              </a:ext>
            </a:extLst>
          </p:cNvPr>
          <p:cNvPicPr>
            <a:picLocks noChangeAspect="1"/>
          </p:cNvPicPr>
          <p:nvPr/>
        </p:nvPicPr>
        <p:blipFill>
          <a:blip r:embed="rId3"/>
          <a:stretch>
            <a:fillRect/>
          </a:stretch>
        </p:blipFill>
        <p:spPr>
          <a:xfrm>
            <a:off x="5064316" y="209320"/>
            <a:ext cx="1428750" cy="523875"/>
          </a:xfrm>
          <a:prstGeom prst="rect">
            <a:avLst/>
          </a:prstGeom>
        </p:spPr>
      </p:pic>
      <p:sp>
        <p:nvSpPr>
          <p:cNvPr id="19" name="TextBox 18">
            <a:extLst>
              <a:ext uri="{FF2B5EF4-FFF2-40B4-BE49-F238E27FC236}">
                <a16:creationId xmlns:a16="http://schemas.microsoft.com/office/drawing/2014/main" id="{38A607C5-A0EA-C267-D0DC-2849E7105BF8}"/>
              </a:ext>
            </a:extLst>
          </p:cNvPr>
          <p:cNvSpPr txBox="1"/>
          <p:nvPr/>
        </p:nvSpPr>
        <p:spPr>
          <a:xfrm>
            <a:off x="600764" y="1417438"/>
            <a:ext cx="6219136" cy="923330"/>
          </a:xfrm>
          <a:prstGeom prst="rect">
            <a:avLst/>
          </a:prstGeom>
          <a:noFill/>
        </p:spPr>
        <p:txBody>
          <a:bodyPr wrap="square" rtlCol="0">
            <a:spAutoFit/>
          </a:bodyPr>
          <a:lstStyle/>
          <a:p>
            <a:r>
              <a:rPr lang="en-US" sz="1800" dirty="0">
                <a:solidFill>
                  <a:schemeClr val="tx1"/>
                </a:solidFill>
                <a:latin typeface="Montserrat" panose="00000500000000000000" pitchFamily="2" charset="0"/>
              </a:rPr>
              <a:t>Classifications of </a:t>
            </a:r>
            <a:r>
              <a:rPr lang="en-US" sz="1800" dirty="0">
                <a:solidFill>
                  <a:schemeClr val="accent1"/>
                </a:solidFill>
                <a:latin typeface="Montserrat" panose="00000500000000000000" pitchFamily="2" charset="0"/>
              </a:rPr>
              <a:t>mobile robots:</a:t>
            </a:r>
          </a:p>
          <a:p>
            <a:endParaRPr lang="en-US" sz="1800" dirty="0">
              <a:solidFill>
                <a:schemeClr val="accent1"/>
              </a:solidFill>
              <a:latin typeface="Montserrat" panose="00000500000000000000" pitchFamily="2" charset="0"/>
            </a:endParaRPr>
          </a:p>
          <a:p>
            <a:r>
              <a:rPr lang="en-US" sz="1800" dirty="0">
                <a:solidFill>
                  <a:schemeClr val="accent1"/>
                </a:solidFill>
                <a:latin typeface="Montserrat" panose="00000500000000000000" pitchFamily="2" charset="0"/>
              </a:rPr>
              <a:t>Mobile robots </a:t>
            </a:r>
            <a:r>
              <a:rPr lang="en-US" sz="1800" dirty="0">
                <a:solidFill>
                  <a:schemeClr val="tx1"/>
                </a:solidFill>
                <a:latin typeface="Montserrat" panose="00000500000000000000" pitchFamily="2" charset="0"/>
              </a:rPr>
              <a:t>can be classified in two ways:</a:t>
            </a:r>
          </a:p>
        </p:txBody>
      </p:sp>
      <p:grpSp>
        <p:nvGrpSpPr>
          <p:cNvPr id="20" name="Group 19">
            <a:extLst>
              <a:ext uri="{FF2B5EF4-FFF2-40B4-BE49-F238E27FC236}">
                <a16:creationId xmlns:a16="http://schemas.microsoft.com/office/drawing/2014/main" id="{4EA3BCAA-EA47-0044-0B05-8BB7CAB0020D}"/>
              </a:ext>
            </a:extLst>
          </p:cNvPr>
          <p:cNvGrpSpPr/>
          <p:nvPr/>
        </p:nvGrpSpPr>
        <p:grpSpPr>
          <a:xfrm>
            <a:off x="758669" y="2841000"/>
            <a:ext cx="6613396" cy="804026"/>
            <a:chOff x="966851" y="3470127"/>
            <a:chExt cx="6613396" cy="804026"/>
          </a:xfrm>
        </p:grpSpPr>
        <p:sp>
          <p:nvSpPr>
            <p:cNvPr id="21" name="Freeform: Shape 20">
              <a:extLst>
                <a:ext uri="{FF2B5EF4-FFF2-40B4-BE49-F238E27FC236}">
                  <a16:creationId xmlns:a16="http://schemas.microsoft.com/office/drawing/2014/main" id="{530734AB-1312-C60F-7003-F0F09E9DBCB0}"/>
                </a:ext>
              </a:extLst>
            </p:cNvPr>
            <p:cNvSpPr/>
            <p:nvPr/>
          </p:nvSpPr>
          <p:spPr>
            <a:xfrm>
              <a:off x="4273550" y="3470127"/>
              <a:ext cx="2740482" cy="237810"/>
            </a:xfrm>
            <a:custGeom>
              <a:avLst/>
              <a:gdLst/>
              <a:ahLst/>
              <a:cxnLst/>
              <a:rect l="0" t="0" r="0" b="0"/>
              <a:pathLst>
                <a:path>
                  <a:moveTo>
                    <a:pt x="0" y="0"/>
                  </a:moveTo>
                  <a:lnTo>
                    <a:pt x="0" y="118905"/>
                  </a:lnTo>
                  <a:lnTo>
                    <a:pt x="2740482" y="118905"/>
                  </a:lnTo>
                  <a:lnTo>
                    <a:pt x="2740482" y="23781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2" name="Freeform: Shape 21">
              <a:extLst>
                <a:ext uri="{FF2B5EF4-FFF2-40B4-BE49-F238E27FC236}">
                  <a16:creationId xmlns:a16="http://schemas.microsoft.com/office/drawing/2014/main" id="{3CE9857C-F8AA-7B33-7EE8-972CCE7C6205}"/>
                </a:ext>
              </a:extLst>
            </p:cNvPr>
            <p:cNvSpPr/>
            <p:nvPr/>
          </p:nvSpPr>
          <p:spPr>
            <a:xfrm>
              <a:off x="4273550" y="3470127"/>
              <a:ext cx="1370241" cy="237810"/>
            </a:xfrm>
            <a:custGeom>
              <a:avLst/>
              <a:gdLst/>
              <a:ahLst/>
              <a:cxnLst/>
              <a:rect l="0" t="0" r="0" b="0"/>
              <a:pathLst>
                <a:path>
                  <a:moveTo>
                    <a:pt x="0" y="0"/>
                  </a:moveTo>
                  <a:lnTo>
                    <a:pt x="0" y="118905"/>
                  </a:lnTo>
                  <a:lnTo>
                    <a:pt x="1370241" y="118905"/>
                  </a:lnTo>
                  <a:lnTo>
                    <a:pt x="1370241" y="23781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3" name="Freeform: Shape 22">
              <a:extLst>
                <a:ext uri="{FF2B5EF4-FFF2-40B4-BE49-F238E27FC236}">
                  <a16:creationId xmlns:a16="http://schemas.microsoft.com/office/drawing/2014/main" id="{42CA8DA1-CA71-AAAF-49E2-B0E4363D47E1}"/>
                </a:ext>
              </a:extLst>
            </p:cNvPr>
            <p:cNvSpPr/>
            <p:nvPr/>
          </p:nvSpPr>
          <p:spPr>
            <a:xfrm>
              <a:off x="4227829" y="3470127"/>
              <a:ext cx="91440" cy="237810"/>
            </a:xfrm>
            <a:custGeom>
              <a:avLst/>
              <a:gdLst/>
              <a:ahLst/>
              <a:cxnLst/>
              <a:rect l="0" t="0" r="0" b="0"/>
              <a:pathLst>
                <a:path>
                  <a:moveTo>
                    <a:pt x="45720" y="0"/>
                  </a:moveTo>
                  <a:lnTo>
                    <a:pt x="45720" y="23781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4" name="Freeform: Shape 23">
              <a:extLst>
                <a:ext uri="{FF2B5EF4-FFF2-40B4-BE49-F238E27FC236}">
                  <a16:creationId xmlns:a16="http://schemas.microsoft.com/office/drawing/2014/main" id="{DC72CF55-0DFB-6B19-B6B5-AE4DC8307509}"/>
                </a:ext>
              </a:extLst>
            </p:cNvPr>
            <p:cNvSpPr/>
            <p:nvPr/>
          </p:nvSpPr>
          <p:spPr>
            <a:xfrm>
              <a:off x="2903308" y="3470127"/>
              <a:ext cx="1370241" cy="237810"/>
            </a:xfrm>
            <a:custGeom>
              <a:avLst/>
              <a:gdLst/>
              <a:ahLst/>
              <a:cxnLst/>
              <a:rect l="0" t="0" r="0" b="0"/>
              <a:pathLst>
                <a:path>
                  <a:moveTo>
                    <a:pt x="1370241" y="0"/>
                  </a:moveTo>
                  <a:lnTo>
                    <a:pt x="1370241" y="118905"/>
                  </a:lnTo>
                  <a:lnTo>
                    <a:pt x="0" y="118905"/>
                  </a:lnTo>
                  <a:lnTo>
                    <a:pt x="0" y="23781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5" name="Freeform: Shape 24">
              <a:extLst>
                <a:ext uri="{FF2B5EF4-FFF2-40B4-BE49-F238E27FC236}">
                  <a16:creationId xmlns:a16="http://schemas.microsoft.com/office/drawing/2014/main" id="{F2A180E1-8F48-3D66-5E94-9C804C946DAB}"/>
                </a:ext>
              </a:extLst>
            </p:cNvPr>
            <p:cNvSpPr/>
            <p:nvPr/>
          </p:nvSpPr>
          <p:spPr>
            <a:xfrm>
              <a:off x="1533067" y="3470127"/>
              <a:ext cx="2740482" cy="237810"/>
            </a:xfrm>
            <a:custGeom>
              <a:avLst/>
              <a:gdLst/>
              <a:ahLst/>
              <a:cxnLst/>
              <a:rect l="0" t="0" r="0" b="0"/>
              <a:pathLst>
                <a:path>
                  <a:moveTo>
                    <a:pt x="2740482" y="0"/>
                  </a:moveTo>
                  <a:lnTo>
                    <a:pt x="2740482" y="118905"/>
                  </a:lnTo>
                  <a:lnTo>
                    <a:pt x="0" y="118905"/>
                  </a:lnTo>
                  <a:lnTo>
                    <a:pt x="0" y="23781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6" name="Freeform: Shape 25">
              <a:extLst>
                <a:ext uri="{FF2B5EF4-FFF2-40B4-BE49-F238E27FC236}">
                  <a16:creationId xmlns:a16="http://schemas.microsoft.com/office/drawing/2014/main" id="{28D3463D-1B61-4FA6-F5CA-6F5A3BFC069D}"/>
                </a:ext>
              </a:extLst>
            </p:cNvPr>
            <p:cNvSpPr>
              <a:spLocks noGrp="1" noRot="1" noMove="1" noResize="1" noEditPoints="1" noAdjustHandles="1" noChangeArrowheads="1" noChangeShapeType="1"/>
            </p:cNvSpPr>
            <p:nvPr/>
          </p:nvSpPr>
          <p:spPr>
            <a:xfrm>
              <a:off x="966851" y="3707938"/>
              <a:ext cx="1132430" cy="566215"/>
            </a:xfrm>
            <a:custGeom>
              <a:avLst/>
              <a:gdLst>
                <a:gd name="connsiteX0" fmla="*/ 0 w 1132430"/>
                <a:gd name="connsiteY0" fmla="*/ 0 h 566215"/>
                <a:gd name="connsiteX1" fmla="*/ 1132430 w 1132430"/>
                <a:gd name="connsiteY1" fmla="*/ 0 h 566215"/>
                <a:gd name="connsiteX2" fmla="*/ 1132430 w 1132430"/>
                <a:gd name="connsiteY2" fmla="*/ 566215 h 566215"/>
                <a:gd name="connsiteX3" fmla="*/ 0 w 1132430"/>
                <a:gd name="connsiteY3" fmla="*/ 566215 h 566215"/>
                <a:gd name="connsiteX4" fmla="*/ 0 w 1132430"/>
                <a:gd name="connsiteY4" fmla="*/ 0 h 56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430" h="566215">
                  <a:moveTo>
                    <a:pt x="0" y="0"/>
                  </a:moveTo>
                  <a:lnTo>
                    <a:pt x="1132430" y="0"/>
                  </a:lnTo>
                  <a:lnTo>
                    <a:pt x="1132430" y="566215"/>
                  </a:lnTo>
                  <a:lnTo>
                    <a:pt x="0" y="566215"/>
                  </a:lnTo>
                  <a:lnTo>
                    <a:pt x="0" y="0"/>
                  </a:lnTo>
                  <a:close/>
                </a:path>
              </a:pathLst>
            </a:custGeom>
            <a:effectLst>
              <a:softEdge rad="12700"/>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sz="1800" b="1" i="0" u="none" strike="noStrike" baseline="0" dirty="0">
                  <a:solidFill>
                    <a:schemeClr val="tx2"/>
                  </a:solidFill>
                  <a:latin typeface="Calibri" panose="020F0502020204030204" pitchFamily="34" charset="0"/>
                </a:rPr>
                <a:t>Polar robots </a:t>
              </a:r>
              <a:endParaRPr lang="en-US" sz="1800" kern="1200" dirty="0">
                <a:solidFill>
                  <a:schemeClr val="tx2"/>
                </a:solidFill>
                <a:latin typeface="Montserrat" panose="00000500000000000000" pitchFamily="2" charset="0"/>
              </a:endParaRPr>
            </a:p>
          </p:txBody>
        </p:sp>
        <p:sp>
          <p:nvSpPr>
            <p:cNvPr id="27" name="Freeform: Shape 26">
              <a:extLst>
                <a:ext uri="{FF2B5EF4-FFF2-40B4-BE49-F238E27FC236}">
                  <a16:creationId xmlns:a16="http://schemas.microsoft.com/office/drawing/2014/main" id="{B3117C43-C693-F0AB-F411-077311A6B0E9}"/>
                </a:ext>
              </a:extLst>
            </p:cNvPr>
            <p:cNvSpPr>
              <a:spLocks noGrp="1" noRot="1" noMove="1" noResize="1" noEditPoints="1" noAdjustHandles="1" noChangeArrowheads="1" noChangeShapeType="1"/>
            </p:cNvSpPr>
            <p:nvPr/>
          </p:nvSpPr>
          <p:spPr>
            <a:xfrm>
              <a:off x="2337093" y="3707938"/>
              <a:ext cx="1132430" cy="566215"/>
            </a:xfrm>
            <a:custGeom>
              <a:avLst/>
              <a:gdLst>
                <a:gd name="connsiteX0" fmla="*/ 0 w 1132430"/>
                <a:gd name="connsiteY0" fmla="*/ 0 h 566215"/>
                <a:gd name="connsiteX1" fmla="*/ 1132430 w 1132430"/>
                <a:gd name="connsiteY1" fmla="*/ 0 h 566215"/>
                <a:gd name="connsiteX2" fmla="*/ 1132430 w 1132430"/>
                <a:gd name="connsiteY2" fmla="*/ 566215 h 566215"/>
                <a:gd name="connsiteX3" fmla="*/ 0 w 1132430"/>
                <a:gd name="connsiteY3" fmla="*/ 566215 h 566215"/>
                <a:gd name="connsiteX4" fmla="*/ 0 w 1132430"/>
                <a:gd name="connsiteY4" fmla="*/ 0 h 56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430" h="566215">
                  <a:moveTo>
                    <a:pt x="0" y="0"/>
                  </a:moveTo>
                  <a:lnTo>
                    <a:pt x="1132430" y="0"/>
                  </a:lnTo>
                  <a:lnTo>
                    <a:pt x="1132430" y="566215"/>
                  </a:lnTo>
                  <a:lnTo>
                    <a:pt x="0" y="566215"/>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sz="1800" b="1" i="0" u="none" strike="noStrike" baseline="0" dirty="0">
                  <a:solidFill>
                    <a:schemeClr val="tx2"/>
                  </a:solidFill>
                  <a:latin typeface="Calibri" panose="020F0502020204030204" pitchFamily="34" charset="0"/>
                </a:rPr>
                <a:t> UAVs</a:t>
              </a:r>
              <a:endParaRPr lang="en-US" sz="1800" kern="1200" dirty="0">
                <a:solidFill>
                  <a:schemeClr val="tx2"/>
                </a:solidFill>
                <a:latin typeface="Montserrat" panose="00000500000000000000" pitchFamily="2" charset="0"/>
              </a:endParaRPr>
            </a:p>
          </p:txBody>
        </p:sp>
        <p:sp>
          <p:nvSpPr>
            <p:cNvPr id="28" name="Freeform: Shape 27">
              <a:extLst>
                <a:ext uri="{FF2B5EF4-FFF2-40B4-BE49-F238E27FC236}">
                  <a16:creationId xmlns:a16="http://schemas.microsoft.com/office/drawing/2014/main" id="{5DC5C47D-7DEB-3198-51AB-7A0AECFDB641}"/>
                </a:ext>
              </a:extLst>
            </p:cNvPr>
            <p:cNvSpPr>
              <a:spLocks noGrp="1" noRot="1" noMove="1" noResize="1" noEditPoints="1" noAdjustHandles="1" noChangeArrowheads="1" noChangeShapeType="1"/>
            </p:cNvSpPr>
            <p:nvPr/>
          </p:nvSpPr>
          <p:spPr>
            <a:xfrm>
              <a:off x="3707334" y="3707938"/>
              <a:ext cx="1132430" cy="566215"/>
            </a:xfrm>
            <a:custGeom>
              <a:avLst/>
              <a:gdLst>
                <a:gd name="connsiteX0" fmla="*/ 0 w 1132430"/>
                <a:gd name="connsiteY0" fmla="*/ 0 h 566215"/>
                <a:gd name="connsiteX1" fmla="*/ 1132430 w 1132430"/>
                <a:gd name="connsiteY1" fmla="*/ 0 h 566215"/>
                <a:gd name="connsiteX2" fmla="*/ 1132430 w 1132430"/>
                <a:gd name="connsiteY2" fmla="*/ 566215 h 566215"/>
                <a:gd name="connsiteX3" fmla="*/ 0 w 1132430"/>
                <a:gd name="connsiteY3" fmla="*/ 566215 h 566215"/>
                <a:gd name="connsiteX4" fmla="*/ 0 w 1132430"/>
                <a:gd name="connsiteY4" fmla="*/ 0 h 56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430" h="566215">
                  <a:moveTo>
                    <a:pt x="0" y="0"/>
                  </a:moveTo>
                  <a:lnTo>
                    <a:pt x="1132430" y="0"/>
                  </a:lnTo>
                  <a:lnTo>
                    <a:pt x="1132430" y="566215"/>
                  </a:lnTo>
                  <a:lnTo>
                    <a:pt x="0" y="566215"/>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765" tIns="24765" rIns="24765" bIns="24765" numCol="1" spcCol="1270" anchor="ctr" anchorCtr="0">
              <a:noAutofit/>
            </a:bodyPr>
            <a:lstStyle/>
            <a:p>
              <a:pPr marL="0" lvl="0" indent="0" algn="ctr" defTabSz="1733550">
                <a:lnSpc>
                  <a:spcPct val="90000"/>
                </a:lnSpc>
                <a:spcBef>
                  <a:spcPct val="0"/>
                </a:spcBef>
                <a:spcAft>
                  <a:spcPct val="35000"/>
                </a:spcAft>
                <a:buNone/>
              </a:pPr>
              <a:r>
                <a:rPr lang="en-US" sz="1800" b="1" i="0" u="none" strike="noStrike" baseline="0" dirty="0">
                  <a:solidFill>
                    <a:schemeClr val="tx2"/>
                  </a:solidFill>
                  <a:latin typeface="Calibri" panose="020F0502020204030204" pitchFamily="34" charset="0"/>
                </a:rPr>
                <a:t>UGVs</a:t>
              </a:r>
              <a:endParaRPr lang="en-US" sz="1800" kern="1200" dirty="0">
                <a:solidFill>
                  <a:schemeClr val="tx2"/>
                </a:solidFill>
                <a:latin typeface="Montserrat" panose="00000500000000000000" pitchFamily="2" charset="0"/>
              </a:endParaRPr>
            </a:p>
          </p:txBody>
        </p:sp>
        <p:sp>
          <p:nvSpPr>
            <p:cNvPr id="29" name="Freeform: Shape 28">
              <a:extLst>
                <a:ext uri="{FF2B5EF4-FFF2-40B4-BE49-F238E27FC236}">
                  <a16:creationId xmlns:a16="http://schemas.microsoft.com/office/drawing/2014/main" id="{13C6FAD3-F677-776C-A2E2-9879407950B0}"/>
                </a:ext>
              </a:extLst>
            </p:cNvPr>
            <p:cNvSpPr>
              <a:spLocks noGrp="1" noRot="1" noMove="1" noResize="1" noEditPoints="1" noAdjustHandles="1" noChangeArrowheads="1" noChangeShapeType="1"/>
            </p:cNvSpPr>
            <p:nvPr/>
          </p:nvSpPr>
          <p:spPr>
            <a:xfrm>
              <a:off x="5077575" y="3707938"/>
              <a:ext cx="1132430" cy="566215"/>
            </a:xfrm>
            <a:custGeom>
              <a:avLst/>
              <a:gdLst>
                <a:gd name="connsiteX0" fmla="*/ 0 w 1132430"/>
                <a:gd name="connsiteY0" fmla="*/ 0 h 566215"/>
                <a:gd name="connsiteX1" fmla="*/ 1132430 w 1132430"/>
                <a:gd name="connsiteY1" fmla="*/ 0 h 566215"/>
                <a:gd name="connsiteX2" fmla="*/ 1132430 w 1132430"/>
                <a:gd name="connsiteY2" fmla="*/ 566215 h 566215"/>
                <a:gd name="connsiteX3" fmla="*/ 0 w 1132430"/>
                <a:gd name="connsiteY3" fmla="*/ 566215 h 566215"/>
                <a:gd name="connsiteX4" fmla="*/ 0 w 1132430"/>
                <a:gd name="connsiteY4" fmla="*/ 0 h 56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430" h="566215">
                  <a:moveTo>
                    <a:pt x="0" y="0"/>
                  </a:moveTo>
                  <a:lnTo>
                    <a:pt x="1132430" y="0"/>
                  </a:lnTo>
                  <a:lnTo>
                    <a:pt x="1132430" y="566215"/>
                  </a:lnTo>
                  <a:lnTo>
                    <a:pt x="0" y="566215"/>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765" tIns="24765" rIns="24765" bIns="24765" numCol="1" spcCol="1270" anchor="ctr" anchorCtr="0">
              <a:noAutofit/>
            </a:bodyPr>
            <a:lstStyle/>
            <a:p>
              <a:pPr marL="0" lvl="0" indent="0" algn="ctr" defTabSz="1733550">
                <a:lnSpc>
                  <a:spcPct val="90000"/>
                </a:lnSpc>
                <a:spcBef>
                  <a:spcPct val="0"/>
                </a:spcBef>
                <a:spcAft>
                  <a:spcPct val="35000"/>
                </a:spcAft>
                <a:buNone/>
              </a:pPr>
              <a:r>
                <a:rPr lang="en-US" sz="1800" b="1" i="0" u="none" strike="noStrike" baseline="0" dirty="0">
                  <a:solidFill>
                    <a:schemeClr val="tx2"/>
                  </a:solidFill>
                  <a:latin typeface="Calibri" panose="020F0502020204030204" pitchFamily="34" charset="0"/>
                </a:rPr>
                <a:t>AUVs</a:t>
              </a:r>
              <a:endParaRPr lang="en-US" sz="1800" kern="1200" dirty="0">
                <a:solidFill>
                  <a:schemeClr val="tx2"/>
                </a:solidFill>
                <a:latin typeface="Montserrat" panose="00000500000000000000" pitchFamily="2" charset="0"/>
              </a:endParaRPr>
            </a:p>
          </p:txBody>
        </p:sp>
        <p:sp>
          <p:nvSpPr>
            <p:cNvPr id="30" name="Freeform: Shape 29">
              <a:extLst>
                <a:ext uri="{FF2B5EF4-FFF2-40B4-BE49-F238E27FC236}">
                  <a16:creationId xmlns:a16="http://schemas.microsoft.com/office/drawing/2014/main" id="{EFBD8D27-17C7-D9BD-CE55-19C35DBEABF8}"/>
                </a:ext>
              </a:extLst>
            </p:cNvPr>
            <p:cNvSpPr>
              <a:spLocks noGrp="1" noRot="1" noMove="1" noResize="1" noEditPoints="1" noAdjustHandles="1" noChangeArrowheads="1" noChangeShapeType="1"/>
            </p:cNvSpPr>
            <p:nvPr/>
          </p:nvSpPr>
          <p:spPr>
            <a:xfrm>
              <a:off x="6447817" y="3707938"/>
              <a:ext cx="1132430" cy="566215"/>
            </a:xfrm>
            <a:custGeom>
              <a:avLst/>
              <a:gdLst>
                <a:gd name="connsiteX0" fmla="*/ 0 w 1132430"/>
                <a:gd name="connsiteY0" fmla="*/ 0 h 566215"/>
                <a:gd name="connsiteX1" fmla="*/ 1132430 w 1132430"/>
                <a:gd name="connsiteY1" fmla="*/ 0 h 566215"/>
                <a:gd name="connsiteX2" fmla="*/ 1132430 w 1132430"/>
                <a:gd name="connsiteY2" fmla="*/ 566215 h 566215"/>
                <a:gd name="connsiteX3" fmla="*/ 0 w 1132430"/>
                <a:gd name="connsiteY3" fmla="*/ 566215 h 566215"/>
                <a:gd name="connsiteX4" fmla="*/ 0 w 1132430"/>
                <a:gd name="connsiteY4" fmla="*/ 0 h 56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430" h="566215">
                  <a:moveTo>
                    <a:pt x="0" y="0"/>
                  </a:moveTo>
                  <a:lnTo>
                    <a:pt x="1132430" y="0"/>
                  </a:lnTo>
                  <a:lnTo>
                    <a:pt x="1132430" y="566215"/>
                  </a:lnTo>
                  <a:lnTo>
                    <a:pt x="0" y="566215"/>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765" tIns="24765" rIns="24765" bIns="24765" numCol="1" spcCol="1270" anchor="ctr" anchorCtr="0">
              <a:noAutofit/>
            </a:bodyPr>
            <a:lstStyle/>
            <a:p>
              <a:pPr marL="0" lvl="0" indent="0" algn="ctr" defTabSz="1733550">
                <a:lnSpc>
                  <a:spcPct val="90000"/>
                </a:lnSpc>
                <a:spcBef>
                  <a:spcPct val="0"/>
                </a:spcBef>
                <a:spcAft>
                  <a:spcPct val="35000"/>
                </a:spcAft>
                <a:buNone/>
              </a:pPr>
              <a:r>
                <a:rPr lang="en-US" sz="1800" b="1" i="0" u="none" strike="noStrike" baseline="0" dirty="0">
                  <a:solidFill>
                    <a:schemeClr val="tx2"/>
                  </a:solidFill>
                  <a:latin typeface="Calibri" panose="020F0502020204030204" pitchFamily="34" charset="0"/>
                </a:rPr>
                <a:t>Delivery</a:t>
              </a:r>
              <a:r>
                <a:rPr lang="en-US" sz="1800" b="0" i="0" u="none" strike="noStrike" baseline="0" dirty="0">
                  <a:solidFill>
                    <a:srgbClr val="223944"/>
                  </a:solidFill>
                  <a:latin typeface="Calibri" panose="020F0502020204030204" pitchFamily="34" charset="0"/>
                </a:rPr>
                <a:t> </a:t>
              </a:r>
              <a:endParaRPr lang="en-US" sz="1800" kern="1200" dirty="0">
                <a:latin typeface="Montserrat" panose="00000500000000000000" pitchFamily="2" charset="0"/>
              </a:endParaRPr>
            </a:p>
          </p:txBody>
        </p:sp>
      </p:grpSp>
      <p:sp>
        <p:nvSpPr>
          <p:cNvPr id="32" name="TextBox 31">
            <a:extLst>
              <a:ext uri="{FF2B5EF4-FFF2-40B4-BE49-F238E27FC236}">
                <a16:creationId xmlns:a16="http://schemas.microsoft.com/office/drawing/2014/main" id="{6B6139BA-21BC-D1A9-C9FF-0F0FC3B3545A}"/>
              </a:ext>
            </a:extLst>
          </p:cNvPr>
          <p:cNvSpPr txBox="1"/>
          <p:nvPr/>
        </p:nvSpPr>
        <p:spPr>
          <a:xfrm>
            <a:off x="758669" y="2422860"/>
            <a:ext cx="5022201" cy="369332"/>
          </a:xfrm>
          <a:prstGeom prst="rect">
            <a:avLst/>
          </a:prstGeom>
          <a:noFill/>
        </p:spPr>
        <p:txBody>
          <a:bodyPr wrap="square">
            <a:spAutoFit/>
          </a:bodyPr>
          <a:lstStyle/>
          <a:p>
            <a:r>
              <a:rPr lang="en-US" sz="1800" dirty="0">
                <a:solidFill>
                  <a:schemeClr val="tx1"/>
                </a:solidFill>
                <a:latin typeface="Montserrat" panose="00000500000000000000" pitchFamily="2" charset="0"/>
              </a:rPr>
              <a:t>1. By the </a:t>
            </a:r>
            <a:r>
              <a:rPr lang="en-US" sz="1800" dirty="0">
                <a:solidFill>
                  <a:schemeClr val="accent1"/>
                </a:solidFill>
                <a:latin typeface="Montserrat" panose="00000500000000000000" pitchFamily="2" charset="0"/>
              </a:rPr>
              <a:t>environment</a:t>
            </a:r>
            <a:r>
              <a:rPr lang="en-US" sz="1800" dirty="0">
                <a:solidFill>
                  <a:schemeClr val="tx1"/>
                </a:solidFill>
                <a:latin typeface="Montserrat" panose="00000500000000000000" pitchFamily="2" charset="0"/>
              </a:rPr>
              <a:t> in which they work.</a:t>
            </a:r>
          </a:p>
        </p:txBody>
      </p:sp>
      <p:sp>
        <p:nvSpPr>
          <p:cNvPr id="34" name="TextBox 33">
            <a:extLst>
              <a:ext uri="{FF2B5EF4-FFF2-40B4-BE49-F238E27FC236}">
                <a16:creationId xmlns:a16="http://schemas.microsoft.com/office/drawing/2014/main" id="{8E5ACC1A-25F1-9437-A6E4-ACF6DFC12994}"/>
              </a:ext>
            </a:extLst>
          </p:cNvPr>
          <p:cNvSpPr txBox="1"/>
          <p:nvPr/>
        </p:nvSpPr>
        <p:spPr>
          <a:xfrm>
            <a:off x="758669" y="3845273"/>
            <a:ext cx="4572000" cy="369332"/>
          </a:xfrm>
          <a:prstGeom prst="rect">
            <a:avLst/>
          </a:prstGeom>
          <a:noFill/>
        </p:spPr>
        <p:txBody>
          <a:bodyPr wrap="square">
            <a:spAutoFit/>
          </a:bodyPr>
          <a:lstStyle/>
          <a:p>
            <a:r>
              <a:rPr lang="en-US" sz="1800" dirty="0">
                <a:solidFill>
                  <a:schemeClr val="tx1"/>
                </a:solidFill>
                <a:latin typeface="Montserrat" panose="00000500000000000000" pitchFamily="2" charset="0"/>
              </a:rPr>
              <a:t>2. By the </a:t>
            </a:r>
            <a:r>
              <a:rPr lang="en-US" sz="1800" dirty="0">
                <a:solidFill>
                  <a:schemeClr val="accent1"/>
                </a:solidFill>
                <a:latin typeface="Montserrat" panose="00000500000000000000" pitchFamily="2" charset="0"/>
              </a:rPr>
              <a:t>device</a:t>
            </a:r>
            <a:r>
              <a:rPr lang="en-US" sz="1800" dirty="0">
                <a:solidFill>
                  <a:schemeClr val="tx1"/>
                </a:solidFill>
                <a:latin typeface="Montserrat" panose="00000500000000000000" pitchFamily="2" charset="0"/>
              </a:rPr>
              <a:t> they use to move</a:t>
            </a:r>
            <a:r>
              <a:rPr lang="en-US" sz="1400" dirty="0">
                <a:solidFill>
                  <a:schemeClr val="tx1"/>
                </a:solidFill>
                <a:latin typeface="Montserrat" panose="00000500000000000000" pitchFamily="2" charset="0"/>
              </a:rPr>
              <a: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16" name="TextBox 15">
            <a:extLst>
              <a:ext uri="{FF2B5EF4-FFF2-40B4-BE49-F238E27FC236}">
                <a16:creationId xmlns:a16="http://schemas.microsoft.com/office/drawing/2014/main" id="{C0F638EA-A544-B21B-A218-C853DA430BE6}"/>
              </a:ext>
            </a:extLst>
          </p:cNvPr>
          <p:cNvSpPr txBox="1"/>
          <p:nvPr/>
        </p:nvSpPr>
        <p:spPr>
          <a:xfrm>
            <a:off x="600764" y="209320"/>
            <a:ext cx="1189822" cy="707886"/>
          </a:xfrm>
          <a:prstGeom prst="rect">
            <a:avLst/>
          </a:prstGeom>
          <a:noFill/>
        </p:spPr>
        <p:txBody>
          <a:bodyPr wrap="square" rtlCol="0">
            <a:spAutoFit/>
          </a:bodyPr>
          <a:lstStyle/>
          <a:p>
            <a:r>
              <a:rPr lang="en-US" sz="4000" b="1" dirty="0">
                <a:solidFill>
                  <a:schemeClr val="bg2"/>
                </a:solidFill>
                <a:latin typeface="Montserrat" panose="00000500000000000000" pitchFamily="2" charset="0"/>
              </a:rPr>
              <a:t>01</a:t>
            </a:r>
            <a:endParaRPr lang="en-US" sz="7000" b="1" dirty="0">
              <a:solidFill>
                <a:schemeClr val="bg2"/>
              </a:solidFill>
              <a:latin typeface="Montserrat" panose="00000500000000000000" pitchFamily="2" charset="0"/>
            </a:endParaRPr>
          </a:p>
        </p:txBody>
      </p:sp>
      <p:sp>
        <p:nvSpPr>
          <p:cNvPr id="17" name="TextBox 16">
            <a:extLst>
              <a:ext uri="{FF2B5EF4-FFF2-40B4-BE49-F238E27FC236}">
                <a16:creationId xmlns:a16="http://schemas.microsoft.com/office/drawing/2014/main" id="{5EF18735-4441-A0C0-48FE-05D433D7E6C2}"/>
              </a:ext>
            </a:extLst>
          </p:cNvPr>
          <p:cNvSpPr txBox="1"/>
          <p:nvPr/>
        </p:nvSpPr>
        <p:spPr>
          <a:xfrm>
            <a:off x="1324025" y="298506"/>
            <a:ext cx="2539043" cy="523220"/>
          </a:xfrm>
          <a:prstGeom prst="rect">
            <a:avLst/>
          </a:prstGeom>
          <a:noFill/>
        </p:spPr>
        <p:txBody>
          <a:bodyPr wrap="square">
            <a:spAutoFit/>
          </a:bodyPr>
          <a:lstStyle/>
          <a:p>
            <a:r>
              <a:rPr kumimoji="0" lang="en-US" sz="2800" b="1" i="0" u="none" strike="noStrike" kern="0" cap="none" spc="0" normalizeH="0" baseline="0" noProof="0" dirty="0">
                <a:ln>
                  <a:noFill/>
                </a:ln>
                <a:solidFill>
                  <a:srgbClr val="6E2770"/>
                </a:solidFill>
                <a:effectLst/>
                <a:uLnTx/>
                <a:uFillTx/>
                <a:latin typeface="Montserrat"/>
                <a:sym typeface="Montserrat"/>
              </a:rPr>
              <a:t>Introduction</a:t>
            </a:r>
            <a:endParaRPr lang="en-US" sz="1800" dirty="0"/>
          </a:p>
        </p:txBody>
      </p:sp>
      <p:pic>
        <p:nvPicPr>
          <p:cNvPr id="18" name="Picture 17" descr="A purple ribbon with red text&#10;&#10;Description automatically generated">
            <a:extLst>
              <a:ext uri="{FF2B5EF4-FFF2-40B4-BE49-F238E27FC236}">
                <a16:creationId xmlns:a16="http://schemas.microsoft.com/office/drawing/2014/main" id="{DB8B5AA2-C64E-3B6C-3B50-CDE9C20B8247}"/>
              </a:ext>
            </a:extLst>
          </p:cNvPr>
          <p:cNvPicPr>
            <a:picLocks noChangeAspect="1"/>
          </p:cNvPicPr>
          <p:nvPr/>
        </p:nvPicPr>
        <p:blipFill>
          <a:blip r:embed="rId3"/>
          <a:stretch>
            <a:fillRect/>
          </a:stretch>
        </p:blipFill>
        <p:spPr>
          <a:xfrm>
            <a:off x="5064316" y="209320"/>
            <a:ext cx="1428750" cy="523875"/>
          </a:xfrm>
          <a:prstGeom prst="rect">
            <a:avLst/>
          </a:prstGeom>
        </p:spPr>
      </p:pic>
      <p:sp>
        <p:nvSpPr>
          <p:cNvPr id="19" name="TextBox 18">
            <a:extLst>
              <a:ext uri="{FF2B5EF4-FFF2-40B4-BE49-F238E27FC236}">
                <a16:creationId xmlns:a16="http://schemas.microsoft.com/office/drawing/2014/main" id="{38A607C5-A0EA-C267-D0DC-2849E7105BF8}"/>
              </a:ext>
            </a:extLst>
          </p:cNvPr>
          <p:cNvSpPr txBox="1"/>
          <p:nvPr/>
        </p:nvSpPr>
        <p:spPr>
          <a:xfrm>
            <a:off x="600764" y="1417438"/>
            <a:ext cx="6219136" cy="923330"/>
          </a:xfrm>
          <a:prstGeom prst="rect">
            <a:avLst/>
          </a:prstGeom>
          <a:noFill/>
        </p:spPr>
        <p:txBody>
          <a:bodyPr wrap="square" rtlCol="0">
            <a:spAutoFit/>
          </a:bodyPr>
          <a:lstStyle/>
          <a:p>
            <a:r>
              <a:rPr lang="en-US" sz="1800" dirty="0">
                <a:solidFill>
                  <a:schemeClr val="tx1"/>
                </a:solidFill>
                <a:latin typeface="Montserrat" panose="00000500000000000000" pitchFamily="2" charset="0"/>
              </a:rPr>
              <a:t>Classifications of </a:t>
            </a:r>
            <a:r>
              <a:rPr lang="en-US" sz="1800" dirty="0">
                <a:solidFill>
                  <a:schemeClr val="accent1"/>
                </a:solidFill>
                <a:latin typeface="Montserrat" panose="00000500000000000000" pitchFamily="2" charset="0"/>
              </a:rPr>
              <a:t>mobile robots:</a:t>
            </a:r>
          </a:p>
          <a:p>
            <a:endParaRPr lang="en-US" sz="1800" dirty="0">
              <a:solidFill>
                <a:schemeClr val="accent1"/>
              </a:solidFill>
              <a:latin typeface="Montserrat" panose="00000500000000000000" pitchFamily="2" charset="0"/>
            </a:endParaRPr>
          </a:p>
          <a:p>
            <a:r>
              <a:rPr lang="en-US" sz="1800" dirty="0">
                <a:solidFill>
                  <a:schemeClr val="accent1"/>
                </a:solidFill>
                <a:latin typeface="Montserrat" panose="00000500000000000000" pitchFamily="2" charset="0"/>
              </a:rPr>
              <a:t>Mobile robots </a:t>
            </a:r>
            <a:r>
              <a:rPr lang="en-US" sz="1800" dirty="0">
                <a:solidFill>
                  <a:schemeClr val="tx1"/>
                </a:solidFill>
                <a:latin typeface="Montserrat" panose="00000500000000000000" pitchFamily="2" charset="0"/>
              </a:rPr>
              <a:t>can be classified in two ways:</a:t>
            </a:r>
          </a:p>
        </p:txBody>
      </p:sp>
      <p:sp>
        <p:nvSpPr>
          <p:cNvPr id="32" name="TextBox 31">
            <a:extLst>
              <a:ext uri="{FF2B5EF4-FFF2-40B4-BE49-F238E27FC236}">
                <a16:creationId xmlns:a16="http://schemas.microsoft.com/office/drawing/2014/main" id="{6B6139BA-21BC-D1A9-C9FF-0F0FC3B3545A}"/>
              </a:ext>
            </a:extLst>
          </p:cNvPr>
          <p:cNvSpPr txBox="1"/>
          <p:nvPr/>
        </p:nvSpPr>
        <p:spPr>
          <a:xfrm>
            <a:off x="758669" y="2422860"/>
            <a:ext cx="5022201" cy="369332"/>
          </a:xfrm>
          <a:prstGeom prst="rect">
            <a:avLst/>
          </a:prstGeom>
          <a:noFill/>
        </p:spPr>
        <p:txBody>
          <a:bodyPr wrap="square">
            <a:spAutoFit/>
          </a:bodyPr>
          <a:lstStyle/>
          <a:p>
            <a:r>
              <a:rPr lang="en-US" sz="1800" dirty="0">
                <a:solidFill>
                  <a:schemeClr val="tx1"/>
                </a:solidFill>
                <a:latin typeface="Montserrat" panose="00000500000000000000" pitchFamily="2" charset="0"/>
              </a:rPr>
              <a:t>1. By the </a:t>
            </a:r>
            <a:r>
              <a:rPr lang="en-US" sz="1800" dirty="0">
                <a:solidFill>
                  <a:schemeClr val="accent1"/>
                </a:solidFill>
                <a:latin typeface="Montserrat" panose="00000500000000000000" pitchFamily="2" charset="0"/>
              </a:rPr>
              <a:t>environment</a:t>
            </a:r>
            <a:r>
              <a:rPr lang="en-US" sz="1800" dirty="0">
                <a:solidFill>
                  <a:schemeClr val="tx1"/>
                </a:solidFill>
                <a:latin typeface="Montserrat" panose="00000500000000000000" pitchFamily="2" charset="0"/>
              </a:rPr>
              <a:t> in which they work.</a:t>
            </a:r>
          </a:p>
        </p:txBody>
      </p:sp>
      <p:sp>
        <p:nvSpPr>
          <p:cNvPr id="34" name="TextBox 33">
            <a:extLst>
              <a:ext uri="{FF2B5EF4-FFF2-40B4-BE49-F238E27FC236}">
                <a16:creationId xmlns:a16="http://schemas.microsoft.com/office/drawing/2014/main" id="{8E5ACC1A-25F1-9437-A6E4-ACF6DFC12994}"/>
              </a:ext>
            </a:extLst>
          </p:cNvPr>
          <p:cNvSpPr txBox="1"/>
          <p:nvPr/>
        </p:nvSpPr>
        <p:spPr>
          <a:xfrm>
            <a:off x="720569" y="2751814"/>
            <a:ext cx="4572000" cy="369332"/>
          </a:xfrm>
          <a:prstGeom prst="rect">
            <a:avLst/>
          </a:prstGeom>
          <a:noFill/>
        </p:spPr>
        <p:txBody>
          <a:bodyPr wrap="square">
            <a:spAutoFit/>
          </a:bodyPr>
          <a:lstStyle/>
          <a:p>
            <a:r>
              <a:rPr lang="en-US" sz="1800" dirty="0">
                <a:solidFill>
                  <a:schemeClr val="tx1"/>
                </a:solidFill>
                <a:latin typeface="Montserrat" panose="00000500000000000000" pitchFamily="2" charset="0"/>
              </a:rPr>
              <a:t>2. By the </a:t>
            </a:r>
            <a:r>
              <a:rPr lang="en-US" sz="1800" dirty="0">
                <a:solidFill>
                  <a:schemeClr val="accent1"/>
                </a:solidFill>
                <a:latin typeface="Montserrat" panose="00000500000000000000" pitchFamily="2" charset="0"/>
              </a:rPr>
              <a:t>device</a:t>
            </a:r>
            <a:r>
              <a:rPr lang="en-US" sz="1800" dirty="0">
                <a:solidFill>
                  <a:schemeClr val="tx1"/>
                </a:solidFill>
                <a:latin typeface="Montserrat" panose="00000500000000000000" pitchFamily="2" charset="0"/>
              </a:rPr>
              <a:t> they use to move</a:t>
            </a:r>
            <a:r>
              <a:rPr lang="en-US" sz="1400" dirty="0">
                <a:solidFill>
                  <a:schemeClr val="tx1"/>
                </a:solidFill>
                <a:latin typeface="Montserrat" panose="00000500000000000000" pitchFamily="2" charset="0"/>
              </a:rPr>
              <a:t>.</a:t>
            </a:r>
          </a:p>
        </p:txBody>
      </p:sp>
      <p:grpSp>
        <p:nvGrpSpPr>
          <p:cNvPr id="53" name="Group 52">
            <a:extLst>
              <a:ext uri="{FF2B5EF4-FFF2-40B4-BE49-F238E27FC236}">
                <a16:creationId xmlns:a16="http://schemas.microsoft.com/office/drawing/2014/main" id="{E5101119-8A78-C083-8261-203FEB7F2F1A}"/>
              </a:ext>
            </a:extLst>
          </p:cNvPr>
          <p:cNvGrpSpPr/>
          <p:nvPr/>
        </p:nvGrpSpPr>
        <p:grpSpPr>
          <a:xfrm>
            <a:off x="292292" y="3203238"/>
            <a:ext cx="7817713" cy="787315"/>
            <a:chOff x="603240" y="3675778"/>
            <a:chExt cx="7817713" cy="787315"/>
          </a:xfrm>
        </p:grpSpPr>
        <p:sp>
          <p:nvSpPr>
            <p:cNvPr id="54" name="Freeform: Shape 53">
              <a:extLst>
                <a:ext uri="{FF2B5EF4-FFF2-40B4-BE49-F238E27FC236}">
                  <a16:creationId xmlns:a16="http://schemas.microsoft.com/office/drawing/2014/main" id="{D62FA596-BCF1-9921-AA6E-922A9C8B4587}"/>
                </a:ext>
              </a:extLst>
            </p:cNvPr>
            <p:cNvSpPr/>
            <p:nvPr/>
          </p:nvSpPr>
          <p:spPr>
            <a:xfrm>
              <a:off x="4512097" y="3675778"/>
              <a:ext cx="3354408" cy="232868"/>
            </a:xfrm>
            <a:custGeom>
              <a:avLst/>
              <a:gdLst/>
              <a:ahLst/>
              <a:cxnLst/>
              <a:rect l="0" t="0" r="0" b="0"/>
              <a:pathLst>
                <a:path>
                  <a:moveTo>
                    <a:pt x="0" y="0"/>
                  </a:moveTo>
                  <a:lnTo>
                    <a:pt x="0" y="116434"/>
                  </a:lnTo>
                  <a:lnTo>
                    <a:pt x="3354408" y="116434"/>
                  </a:lnTo>
                  <a:lnTo>
                    <a:pt x="3354408" y="23286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55" name="Freeform: Shape 54">
              <a:extLst>
                <a:ext uri="{FF2B5EF4-FFF2-40B4-BE49-F238E27FC236}">
                  <a16:creationId xmlns:a16="http://schemas.microsoft.com/office/drawing/2014/main" id="{284E6537-1650-A5EB-8CE7-DAA39EC80D45}"/>
                </a:ext>
              </a:extLst>
            </p:cNvPr>
            <p:cNvSpPr/>
            <p:nvPr/>
          </p:nvSpPr>
          <p:spPr>
            <a:xfrm>
              <a:off x="4512097" y="3675778"/>
              <a:ext cx="2012645" cy="232868"/>
            </a:xfrm>
            <a:custGeom>
              <a:avLst/>
              <a:gdLst/>
              <a:ahLst/>
              <a:cxnLst/>
              <a:rect l="0" t="0" r="0" b="0"/>
              <a:pathLst>
                <a:path>
                  <a:moveTo>
                    <a:pt x="0" y="0"/>
                  </a:moveTo>
                  <a:lnTo>
                    <a:pt x="0" y="116434"/>
                  </a:lnTo>
                  <a:lnTo>
                    <a:pt x="2012645" y="116434"/>
                  </a:lnTo>
                  <a:lnTo>
                    <a:pt x="2012645" y="23286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56" name="Freeform: Shape 55">
              <a:extLst>
                <a:ext uri="{FF2B5EF4-FFF2-40B4-BE49-F238E27FC236}">
                  <a16:creationId xmlns:a16="http://schemas.microsoft.com/office/drawing/2014/main" id="{A8B28D1F-5BF0-56B7-AEE8-435603BF1A88}"/>
                </a:ext>
              </a:extLst>
            </p:cNvPr>
            <p:cNvSpPr/>
            <p:nvPr/>
          </p:nvSpPr>
          <p:spPr>
            <a:xfrm>
              <a:off x="4512097" y="3675778"/>
              <a:ext cx="670881" cy="232868"/>
            </a:xfrm>
            <a:custGeom>
              <a:avLst/>
              <a:gdLst/>
              <a:ahLst/>
              <a:cxnLst/>
              <a:rect l="0" t="0" r="0" b="0"/>
              <a:pathLst>
                <a:path>
                  <a:moveTo>
                    <a:pt x="0" y="0"/>
                  </a:moveTo>
                  <a:lnTo>
                    <a:pt x="0" y="116434"/>
                  </a:lnTo>
                  <a:lnTo>
                    <a:pt x="670881" y="116434"/>
                  </a:lnTo>
                  <a:lnTo>
                    <a:pt x="670881" y="23286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57" name="Freeform: Shape 56">
              <a:extLst>
                <a:ext uri="{FF2B5EF4-FFF2-40B4-BE49-F238E27FC236}">
                  <a16:creationId xmlns:a16="http://schemas.microsoft.com/office/drawing/2014/main" id="{C0464655-97A6-EC15-4D18-C01E4B8D5884}"/>
                </a:ext>
              </a:extLst>
            </p:cNvPr>
            <p:cNvSpPr/>
            <p:nvPr/>
          </p:nvSpPr>
          <p:spPr>
            <a:xfrm>
              <a:off x="3841215" y="3675778"/>
              <a:ext cx="670881" cy="232868"/>
            </a:xfrm>
            <a:custGeom>
              <a:avLst/>
              <a:gdLst/>
              <a:ahLst/>
              <a:cxnLst/>
              <a:rect l="0" t="0" r="0" b="0"/>
              <a:pathLst>
                <a:path>
                  <a:moveTo>
                    <a:pt x="670881" y="0"/>
                  </a:moveTo>
                  <a:lnTo>
                    <a:pt x="670881" y="116434"/>
                  </a:lnTo>
                  <a:lnTo>
                    <a:pt x="0" y="116434"/>
                  </a:lnTo>
                  <a:lnTo>
                    <a:pt x="0" y="23286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58" name="Freeform: Shape 57">
              <a:extLst>
                <a:ext uri="{FF2B5EF4-FFF2-40B4-BE49-F238E27FC236}">
                  <a16:creationId xmlns:a16="http://schemas.microsoft.com/office/drawing/2014/main" id="{D28F49E2-0B89-AEED-F79A-F61845FD21EC}"/>
                </a:ext>
              </a:extLst>
            </p:cNvPr>
            <p:cNvSpPr/>
            <p:nvPr/>
          </p:nvSpPr>
          <p:spPr>
            <a:xfrm>
              <a:off x="2499452" y="3675778"/>
              <a:ext cx="2012645" cy="232868"/>
            </a:xfrm>
            <a:custGeom>
              <a:avLst/>
              <a:gdLst/>
              <a:ahLst/>
              <a:cxnLst/>
              <a:rect l="0" t="0" r="0" b="0"/>
              <a:pathLst>
                <a:path>
                  <a:moveTo>
                    <a:pt x="2012645" y="0"/>
                  </a:moveTo>
                  <a:lnTo>
                    <a:pt x="2012645" y="116434"/>
                  </a:lnTo>
                  <a:lnTo>
                    <a:pt x="0" y="116434"/>
                  </a:lnTo>
                  <a:lnTo>
                    <a:pt x="0" y="23286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59" name="Freeform: Shape 58">
              <a:extLst>
                <a:ext uri="{FF2B5EF4-FFF2-40B4-BE49-F238E27FC236}">
                  <a16:creationId xmlns:a16="http://schemas.microsoft.com/office/drawing/2014/main" id="{0245B33C-1AA1-DDAA-1C2F-E326CE293394}"/>
                </a:ext>
              </a:extLst>
            </p:cNvPr>
            <p:cNvSpPr/>
            <p:nvPr/>
          </p:nvSpPr>
          <p:spPr>
            <a:xfrm>
              <a:off x="1157688" y="3675778"/>
              <a:ext cx="3354408" cy="232868"/>
            </a:xfrm>
            <a:custGeom>
              <a:avLst/>
              <a:gdLst/>
              <a:ahLst/>
              <a:cxnLst/>
              <a:rect l="0" t="0" r="0" b="0"/>
              <a:pathLst>
                <a:path>
                  <a:moveTo>
                    <a:pt x="3354408" y="0"/>
                  </a:moveTo>
                  <a:lnTo>
                    <a:pt x="3354408" y="116434"/>
                  </a:lnTo>
                  <a:lnTo>
                    <a:pt x="0" y="116434"/>
                  </a:lnTo>
                  <a:lnTo>
                    <a:pt x="0" y="23286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61" name="Freeform: Shape 60">
              <a:extLst>
                <a:ext uri="{FF2B5EF4-FFF2-40B4-BE49-F238E27FC236}">
                  <a16:creationId xmlns:a16="http://schemas.microsoft.com/office/drawing/2014/main" id="{36E67F7B-D513-2CCE-EA19-FD627163F02A}"/>
                </a:ext>
              </a:extLst>
            </p:cNvPr>
            <p:cNvSpPr/>
            <p:nvPr/>
          </p:nvSpPr>
          <p:spPr>
            <a:xfrm>
              <a:off x="603240" y="3908646"/>
              <a:ext cx="1108895" cy="554447"/>
            </a:xfrm>
            <a:custGeom>
              <a:avLst/>
              <a:gdLst>
                <a:gd name="connsiteX0" fmla="*/ 0 w 1108895"/>
                <a:gd name="connsiteY0" fmla="*/ 0 h 554447"/>
                <a:gd name="connsiteX1" fmla="*/ 1108895 w 1108895"/>
                <a:gd name="connsiteY1" fmla="*/ 0 h 554447"/>
                <a:gd name="connsiteX2" fmla="*/ 1108895 w 1108895"/>
                <a:gd name="connsiteY2" fmla="*/ 554447 h 554447"/>
                <a:gd name="connsiteX3" fmla="*/ 0 w 1108895"/>
                <a:gd name="connsiteY3" fmla="*/ 554447 h 554447"/>
                <a:gd name="connsiteX4" fmla="*/ 0 w 1108895"/>
                <a:gd name="connsiteY4" fmla="*/ 0 h 554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895" h="554447">
                  <a:moveTo>
                    <a:pt x="0" y="0"/>
                  </a:moveTo>
                  <a:lnTo>
                    <a:pt x="1108895" y="0"/>
                  </a:lnTo>
                  <a:lnTo>
                    <a:pt x="1108895" y="554447"/>
                  </a:lnTo>
                  <a:lnTo>
                    <a:pt x="0" y="55444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Calibri" panose="020F0502020204030204" pitchFamily="34" charset="0"/>
                  <a:cs typeface="Calibri" panose="020F0502020204030204" pitchFamily="34" charset="0"/>
                </a:rPr>
                <a:t>wheeled robot</a:t>
              </a:r>
            </a:p>
          </p:txBody>
        </p:sp>
        <p:sp>
          <p:nvSpPr>
            <p:cNvPr id="62" name="Freeform: Shape 61">
              <a:extLst>
                <a:ext uri="{FF2B5EF4-FFF2-40B4-BE49-F238E27FC236}">
                  <a16:creationId xmlns:a16="http://schemas.microsoft.com/office/drawing/2014/main" id="{67ED16F6-7FB1-674B-548F-2067CEE0B7FC}"/>
                </a:ext>
              </a:extLst>
            </p:cNvPr>
            <p:cNvSpPr/>
            <p:nvPr/>
          </p:nvSpPr>
          <p:spPr>
            <a:xfrm>
              <a:off x="1945004" y="3908646"/>
              <a:ext cx="1108895" cy="554447"/>
            </a:xfrm>
            <a:custGeom>
              <a:avLst/>
              <a:gdLst>
                <a:gd name="connsiteX0" fmla="*/ 0 w 1108895"/>
                <a:gd name="connsiteY0" fmla="*/ 0 h 554447"/>
                <a:gd name="connsiteX1" fmla="*/ 1108895 w 1108895"/>
                <a:gd name="connsiteY1" fmla="*/ 0 h 554447"/>
                <a:gd name="connsiteX2" fmla="*/ 1108895 w 1108895"/>
                <a:gd name="connsiteY2" fmla="*/ 554447 h 554447"/>
                <a:gd name="connsiteX3" fmla="*/ 0 w 1108895"/>
                <a:gd name="connsiteY3" fmla="*/ 554447 h 554447"/>
                <a:gd name="connsiteX4" fmla="*/ 0 w 1108895"/>
                <a:gd name="connsiteY4" fmla="*/ 0 h 554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895" h="554447">
                  <a:moveTo>
                    <a:pt x="0" y="0"/>
                  </a:moveTo>
                  <a:lnTo>
                    <a:pt x="1108895" y="0"/>
                  </a:lnTo>
                  <a:lnTo>
                    <a:pt x="1108895" y="554447"/>
                  </a:lnTo>
                  <a:lnTo>
                    <a:pt x="0" y="55444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Calibri" panose="020F0502020204030204" pitchFamily="34" charset="0"/>
                  <a:cs typeface="Calibri" panose="020F0502020204030204" pitchFamily="34" charset="0"/>
                </a:rPr>
                <a:t>tracked robot</a:t>
              </a:r>
            </a:p>
          </p:txBody>
        </p:sp>
        <p:sp>
          <p:nvSpPr>
            <p:cNvPr id="63" name="Freeform: Shape 62">
              <a:extLst>
                <a:ext uri="{FF2B5EF4-FFF2-40B4-BE49-F238E27FC236}">
                  <a16:creationId xmlns:a16="http://schemas.microsoft.com/office/drawing/2014/main" id="{A6D0F3CF-F06C-24B9-4670-980F75B7637E}"/>
                </a:ext>
              </a:extLst>
            </p:cNvPr>
            <p:cNvSpPr/>
            <p:nvPr/>
          </p:nvSpPr>
          <p:spPr>
            <a:xfrm>
              <a:off x="3286767" y="3908646"/>
              <a:ext cx="1108895" cy="554447"/>
            </a:xfrm>
            <a:custGeom>
              <a:avLst/>
              <a:gdLst>
                <a:gd name="connsiteX0" fmla="*/ 0 w 1108895"/>
                <a:gd name="connsiteY0" fmla="*/ 0 h 554447"/>
                <a:gd name="connsiteX1" fmla="*/ 1108895 w 1108895"/>
                <a:gd name="connsiteY1" fmla="*/ 0 h 554447"/>
                <a:gd name="connsiteX2" fmla="*/ 1108895 w 1108895"/>
                <a:gd name="connsiteY2" fmla="*/ 554447 h 554447"/>
                <a:gd name="connsiteX3" fmla="*/ 0 w 1108895"/>
                <a:gd name="connsiteY3" fmla="*/ 554447 h 554447"/>
                <a:gd name="connsiteX4" fmla="*/ 0 w 1108895"/>
                <a:gd name="connsiteY4" fmla="*/ 0 h 554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895" h="554447">
                  <a:moveTo>
                    <a:pt x="0" y="0"/>
                  </a:moveTo>
                  <a:lnTo>
                    <a:pt x="1108895" y="0"/>
                  </a:lnTo>
                  <a:lnTo>
                    <a:pt x="1108895" y="554447"/>
                  </a:lnTo>
                  <a:lnTo>
                    <a:pt x="0" y="55444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Calibri" panose="020F0502020204030204" pitchFamily="34" charset="0"/>
                  <a:cs typeface="Calibri" panose="020F0502020204030204" pitchFamily="34" charset="0"/>
                </a:rPr>
                <a:t>legged robot</a:t>
              </a:r>
            </a:p>
          </p:txBody>
        </p:sp>
        <p:sp>
          <p:nvSpPr>
            <p:cNvPr id="64" name="Freeform: Shape 63">
              <a:extLst>
                <a:ext uri="{FF2B5EF4-FFF2-40B4-BE49-F238E27FC236}">
                  <a16:creationId xmlns:a16="http://schemas.microsoft.com/office/drawing/2014/main" id="{EA7380B5-C761-8B6C-E25A-2B10D6D274AA}"/>
                </a:ext>
              </a:extLst>
            </p:cNvPr>
            <p:cNvSpPr/>
            <p:nvPr/>
          </p:nvSpPr>
          <p:spPr>
            <a:xfrm>
              <a:off x="4628531" y="3908646"/>
              <a:ext cx="1108895" cy="554447"/>
            </a:xfrm>
            <a:custGeom>
              <a:avLst/>
              <a:gdLst>
                <a:gd name="connsiteX0" fmla="*/ 0 w 1108895"/>
                <a:gd name="connsiteY0" fmla="*/ 0 h 554447"/>
                <a:gd name="connsiteX1" fmla="*/ 1108895 w 1108895"/>
                <a:gd name="connsiteY1" fmla="*/ 0 h 554447"/>
                <a:gd name="connsiteX2" fmla="*/ 1108895 w 1108895"/>
                <a:gd name="connsiteY2" fmla="*/ 554447 h 554447"/>
                <a:gd name="connsiteX3" fmla="*/ 0 w 1108895"/>
                <a:gd name="connsiteY3" fmla="*/ 554447 h 554447"/>
                <a:gd name="connsiteX4" fmla="*/ 0 w 1108895"/>
                <a:gd name="connsiteY4" fmla="*/ 0 h 554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895" h="554447">
                  <a:moveTo>
                    <a:pt x="0" y="0"/>
                  </a:moveTo>
                  <a:lnTo>
                    <a:pt x="1108895" y="0"/>
                  </a:lnTo>
                  <a:lnTo>
                    <a:pt x="1108895" y="554447"/>
                  </a:lnTo>
                  <a:lnTo>
                    <a:pt x="0" y="55444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Calibri" panose="020F0502020204030204" pitchFamily="34" charset="0"/>
                  <a:cs typeface="Calibri" panose="020F0502020204030204" pitchFamily="34" charset="0"/>
                </a:rPr>
                <a:t>Air based </a:t>
              </a:r>
            </a:p>
          </p:txBody>
        </p:sp>
        <p:sp>
          <p:nvSpPr>
            <p:cNvPr id="65" name="Freeform: Shape 64">
              <a:extLst>
                <a:ext uri="{FF2B5EF4-FFF2-40B4-BE49-F238E27FC236}">
                  <a16:creationId xmlns:a16="http://schemas.microsoft.com/office/drawing/2014/main" id="{433B6BEF-94A9-4AEF-A806-B6ACC16303BB}"/>
                </a:ext>
              </a:extLst>
            </p:cNvPr>
            <p:cNvSpPr/>
            <p:nvPr/>
          </p:nvSpPr>
          <p:spPr>
            <a:xfrm>
              <a:off x="5970295" y="3908646"/>
              <a:ext cx="1108895" cy="554447"/>
            </a:xfrm>
            <a:custGeom>
              <a:avLst/>
              <a:gdLst>
                <a:gd name="connsiteX0" fmla="*/ 0 w 1108895"/>
                <a:gd name="connsiteY0" fmla="*/ 0 h 554447"/>
                <a:gd name="connsiteX1" fmla="*/ 1108895 w 1108895"/>
                <a:gd name="connsiteY1" fmla="*/ 0 h 554447"/>
                <a:gd name="connsiteX2" fmla="*/ 1108895 w 1108895"/>
                <a:gd name="connsiteY2" fmla="*/ 554447 h 554447"/>
                <a:gd name="connsiteX3" fmla="*/ 0 w 1108895"/>
                <a:gd name="connsiteY3" fmla="*/ 554447 h 554447"/>
                <a:gd name="connsiteX4" fmla="*/ 0 w 1108895"/>
                <a:gd name="connsiteY4" fmla="*/ 0 h 554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895" h="554447">
                  <a:moveTo>
                    <a:pt x="0" y="0"/>
                  </a:moveTo>
                  <a:lnTo>
                    <a:pt x="1108895" y="0"/>
                  </a:lnTo>
                  <a:lnTo>
                    <a:pt x="1108895" y="554447"/>
                  </a:lnTo>
                  <a:lnTo>
                    <a:pt x="0" y="55444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Calibri" panose="020F0502020204030204" pitchFamily="34" charset="0"/>
                  <a:cs typeface="Calibri" panose="020F0502020204030204" pitchFamily="34" charset="0"/>
                </a:rPr>
                <a:t>Water based</a:t>
              </a:r>
            </a:p>
          </p:txBody>
        </p:sp>
        <p:sp>
          <p:nvSpPr>
            <p:cNvPr id="66" name="Freeform: Shape 65">
              <a:extLst>
                <a:ext uri="{FF2B5EF4-FFF2-40B4-BE49-F238E27FC236}">
                  <a16:creationId xmlns:a16="http://schemas.microsoft.com/office/drawing/2014/main" id="{BAC852C7-9BA5-D3CC-2DFC-8ACF303AAF92}"/>
                </a:ext>
              </a:extLst>
            </p:cNvPr>
            <p:cNvSpPr/>
            <p:nvPr/>
          </p:nvSpPr>
          <p:spPr>
            <a:xfrm>
              <a:off x="7312058" y="3908646"/>
              <a:ext cx="1108895" cy="554447"/>
            </a:xfrm>
            <a:custGeom>
              <a:avLst/>
              <a:gdLst>
                <a:gd name="connsiteX0" fmla="*/ 0 w 1108895"/>
                <a:gd name="connsiteY0" fmla="*/ 0 h 554447"/>
                <a:gd name="connsiteX1" fmla="*/ 1108895 w 1108895"/>
                <a:gd name="connsiteY1" fmla="*/ 0 h 554447"/>
                <a:gd name="connsiteX2" fmla="*/ 1108895 w 1108895"/>
                <a:gd name="connsiteY2" fmla="*/ 554447 h 554447"/>
                <a:gd name="connsiteX3" fmla="*/ 0 w 1108895"/>
                <a:gd name="connsiteY3" fmla="*/ 554447 h 554447"/>
                <a:gd name="connsiteX4" fmla="*/ 0 w 1108895"/>
                <a:gd name="connsiteY4" fmla="*/ 0 h 554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895" h="554447">
                  <a:moveTo>
                    <a:pt x="0" y="0"/>
                  </a:moveTo>
                  <a:lnTo>
                    <a:pt x="1108895" y="0"/>
                  </a:lnTo>
                  <a:lnTo>
                    <a:pt x="1108895" y="554447"/>
                  </a:lnTo>
                  <a:lnTo>
                    <a:pt x="0" y="55444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Calibri" panose="020F0502020204030204" pitchFamily="34" charset="0"/>
                  <a:cs typeface="Calibri" panose="020F0502020204030204" pitchFamily="34" charset="0"/>
                </a:rPr>
                <a:t>Stationary</a:t>
              </a:r>
              <a:r>
                <a:rPr lang="en-US" sz="1900" b="1" kern="1200" dirty="0">
                  <a:latin typeface="Calibri" panose="020F0502020204030204" pitchFamily="34" charset="0"/>
                  <a:cs typeface="Calibri" panose="020F0502020204030204" pitchFamily="34" charset="0"/>
                </a:rPr>
                <a:t> robot</a:t>
              </a:r>
            </a:p>
          </p:txBody>
        </p:sp>
      </p:grpSp>
    </p:spTree>
    <p:extLst>
      <p:ext uri="{BB962C8B-B14F-4D97-AF65-F5344CB8AC3E}">
        <p14:creationId xmlns:p14="http://schemas.microsoft.com/office/powerpoint/2010/main" val="807611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3"/>
          <p:cNvSpPr txBox="1">
            <a:spLocks noGrp="1"/>
          </p:cNvSpPr>
          <p:nvPr>
            <p:ph type="title"/>
          </p:nvPr>
        </p:nvSpPr>
        <p:spPr>
          <a:xfrm>
            <a:off x="360761" y="2279925"/>
            <a:ext cx="5566314" cy="15578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dirty="0"/>
              <a:t>Embedded systems &amp; Electronic parts</a:t>
            </a:r>
          </a:p>
        </p:txBody>
      </p:sp>
      <p:sp>
        <p:nvSpPr>
          <p:cNvPr id="499" name="Google Shape;499;p53"/>
          <p:cNvSpPr txBox="1">
            <a:spLocks noGrp="1"/>
          </p:cNvSpPr>
          <p:nvPr>
            <p:ph type="title" idx="2"/>
          </p:nvPr>
        </p:nvSpPr>
        <p:spPr>
          <a:xfrm>
            <a:off x="537030" y="1418933"/>
            <a:ext cx="1379904" cy="11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pic>
        <p:nvPicPr>
          <p:cNvPr id="7" name="Picture 6" descr="A purple ribbon with red text&#10;&#10;Description automatically generated">
            <a:extLst>
              <a:ext uri="{FF2B5EF4-FFF2-40B4-BE49-F238E27FC236}">
                <a16:creationId xmlns:a16="http://schemas.microsoft.com/office/drawing/2014/main" id="{B63A9093-C319-A8E1-CC62-54E1998BB973}"/>
              </a:ext>
            </a:extLst>
          </p:cNvPr>
          <p:cNvPicPr>
            <a:picLocks noChangeAspect="1"/>
          </p:cNvPicPr>
          <p:nvPr/>
        </p:nvPicPr>
        <p:blipFill>
          <a:blip r:embed="rId3"/>
          <a:stretch>
            <a:fillRect/>
          </a:stretch>
        </p:blipFill>
        <p:spPr>
          <a:xfrm>
            <a:off x="5212700" y="-723616"/>
            <a:ext cx="1428750" cy="523875"/>
          </a:xfrm>
          <a:prstGeom prst="rect">
            <a:avLst/>
          </a:prstGeom>
        </p:spPr>
      </p:pic>
      <p:sp>
        <p:nvSpPr>
          <p:cNvPr id="4" name="Google Shape;497;p53">
            <a:extLst>
              <a:ext uri="{FF2B5EF4-FFF2-40B4-BE49-F238E27FC236}">
                <a16:creationId xmlns:a16="http://schemas.microsoft.com/office/drawing/2014/main" id="{8B527564-2F22-FD88-CB32-5BEBB6FA62BE}"/>
              </a:ext>
            </a:extLst>
          </p:cNvPr>
          <p:cNvSpPr txBox="1">
            <a:spLocks/>
          </p:cNvSpPr>
          <p:nvPr/>
        </p:nvSpPr>
        <p:spPr>
          <a:xfrm>
            <a:off x="-5423182" y="1895297"/>
            <a:ext cx="5566314" cy="15578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a:buNone/>
              <a:defRPr sz="47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9pPr>
          </a:lstStyle>
          <a:p>
            <a:r>
              <a:rPr lang="en-US" sz="4000"/>
              <a:t>Embedded systems &amp; Electronic parts</a:t>
            </a:r>
            <a:endParaRPr lang="en-US" sz="4000" dirty="0"/>
          </a:p>
        </p:txBody>
      </p:sp>
      <p:sp>
        <p:nvSpPr>
          <p:cNvPr id="5" name="Google Shape;499;p53">
            <a:extLst>
              <a:ext uri="{FF2B5EF4-FFF2-40B4-BE49-F238E27FC236}">
                <a16:creationId xmlns:a16="http://schemas.microsoft.com/office/drawing/2014/main" id="{615CEE02-496F-595C-F807-3CECBC96D6E9}"/>
              </a:ext>
            </a:extLst>
          </p:cNvPr>
          <p:cNvSpPr txBox="1">
            <a:spLocks/>
          </p:cNvSpPr>
          <p:nvPr/>
        </p:nvSpPr>
        <p:spPr>
          <a:xfrm>
            <a:off x="-5246913" y="1034305"/>
            <a:ext cx="1379904" cy="114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7200"/>
              <a:buFont typeface="Montserrat"/>
              <a:buNone/>
              <a:defRPr sz="7200" b="1" i="0" u="none" strike="noStrike" cap="none">
                <a:solidFill>
                  <a:schemeClr val="dk2"/>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7200"/>
              <a:buFont typeface="Montserrat"/>
              <a:buNone/>
              <a:defRPr sz="72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7200"/>
              <a:buFont typeface="Montserrat"/>
              <a:buNone/>
              <a:defRPr sz="72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7200"/>
              <a:buFont typeface="Montserrat"/>
              <a:buNone/>
              <a:defRPr sz="72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7200"/>
              <a:buFont typeface="Montserrat"/>
              <a:buNone/>
              <a:defRPr sz="72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7200"/>
              <a:buFont typeface="Montserrat"/>
              <a:buNone/>
              <a:defRPr sz="72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7200"/>
              <a:buFont typeface="Montserrat"/>
              <a:buNone/>
              <a:defRPr sz="72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7200"/>
              <a:buFont typeface="Montserrat"/>
              <a:buNone/>
              <a:defRPr sz="72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7200"/>
              <a:buFont typeface="Montserrat"/>
              <a:buNone/>
              <a:defRPr sz="7200" b="1" i="0" u="none" strike="noStrike" cap="none">
                <a:solidFill>
                  <a:schemeClr val="dk1"/>
                </a:solidFill>
                <a:latin typeface="Montserrat"/>
                <a:ea typeface="Montserrat"/>
                <a:cs typeface="Montserrat"/>
                <a:sym typeface="Montserrat"/>
              </a:defRPr>
            </a:lvl9pPr>
          </a:lstStyle>
          <a:p>
            <a:r>
              <a:rPr lang="en"/>
              <a:t>02</a:t>
            </a:r>
            <a:endParaRPr lang="e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Management Consulting Toolkit by Slidesgo">
  <a:themeElements>
    <a:clrScheme name="Simple Light">
      <a:dk1>
        <a:srgbClr val="000000"/>
      </a:dk1>
      <a:lt1>
        <a:srgbClr val="FFFFFF"/>
      </a:lt1>
      <a:dk2>
        <a:srgbClr val="B017B3"/>
      </a:dk2>
      <a:lt2>
        <a:srgbClr val="EFEFEF"/>
      </a:lt2>
      <a:accent1>
        <a:srgbClr val="6E2770"/>
      </a:accent1>
      <a:accent2>
        <a:srgbClr val="000000"/>
      </a:accent2>
      <a:accent3>
        <a:srgbClr val="B017B3"/>
      </a:accent3>
      <a:accent4>
        <a:srgbClr val="EFEFEF"/>
      </a:accent4>
      <a:accent5>
        <a:srgbClr val="6E2770"/>
      </a:accent5>
      <a:accent6>
        <a:srgbClr val="000000"/>
      </a:accent6>
      <a:hlink>
        <a:srgbClr val="6E277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540</TotalTime>
  <Words>1185</Words>
  <Application>Microsoft Office PowerPoint</Application>
  <PresentationFormat>On-screen Show (16:9)</PresentationFormat>
  <Paragraphs>231</Paragraphs>
  <Slides>33</Slides>
  <Notes>33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Consolas</vt:lpstr>
      <vt:lpstr>Arial</vt:lpstr>
      <vt:lpstr>Calibri</vt:lpstr>
      <vt:lpstr>Montserrat</vt:lpstr>
      <vt:lpstr>Fira Sans Extra Condensed Medium</vt:lpstr>
      <vt:lpstr>Cambria Math</vt:lpstr>
      <vt:lpstr>Management Consulting Toolkit by Slidesgo</vt:lpstr>
      <vt:lpstr>Robotics &amp; Electronic parts overview</vt:lpstr>
      <vt:lpstr>Table of Contents</vt:lpstr>
      <vt:lpstr>PowerPoint Presentation</vt:lpstr>
      <vt:lpstr>PowerPoint Presentation</vt:lpstr>
      <vt:lpstr>PowerPoint Presentation</vt:lpstr>
      <vt:lpstr>PowerPoint Presentation</vt:lpstr>
      <vt:lpstr>PowerPoint Presentation</vt:lpstr>
      <vt:lpstr>PowerPoint Presentation</vt:lpstr>
      <vt:lpstr>Embedded systems &amp; Electronic parts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Programming</vt:lpstr>
      <vt:lpstr>PowerPoint Presentation</vt:lpstr>
      <vt:lpstr>Q&amp;A Session.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Mohammad Ismail</cp:lastModifiedBy>
  <cp:revision>17</cp:revision>
  <dcterms:modified xsi:type="dcterms:W3CDTF">2024-09-28T22:45:03Z</dcterms:modified>
</cp:coreProperties>
</file>